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handoutMasterIdLst>
    <p:handoutMasterId r:id="rId36"/>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05" r:id="rId20"/>
    <p:sldId id="403" r:id="rId21"/>
    <p:sldId id="404" r:id="rId22"/>
    <p:sldId id="389" r:id="rId23"/>
    <p:sldId id="387" r:id="rId24"/>
    <p:sldId id="400" r:id="rId25"/>
    <p:sldId id="382" r:id="rId26"/>
    <p:sldId id="401" r:id="rId27"/>
    <p:sldId id="384" r:id="rId28"/>
    <p:sldId id="386" r:id="rId29"/>
    <p:sldId id="352" r:id="rId30"/>
    <p:sldId id="301" r:id="rId31"/>
    <p:sldId id="302" r:id="rId32"/>
    <p:sldId id="378" r:id="rId33"/>
    <p:sldId id="333" r:id="rId34"/>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15" d="100"/>
          <a:sy n="115" d="100"/>
        </p:scale>
        <p:origin x="1116" y="108"/>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01.12.2021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01.12.2021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0822731-9CE3-40B8-B599-07541CE200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F5E0ED-F3CA-47FD-A058-ECF9BF91A381}" type="slidenum">
              <a:rPr lang="de-DE" altLang="de-DE"/>
              <a:pPr/>
              <a:t>19</a:t>
            </a:fld>
            <a:endParaRPr lang="de-DE" altLang="de-DE"/>
          </a:p>
        </p:txBody>
      </p:sp>
      <p:sp>
        <p:nvSpPr>
          <p:cNvPr id="4099" name="Rectangle 2">
            <a:extLst>
              <a:ext uri="{FF2B5EF4-FFF2-40B4-BE49-F238E27FC236}">
                <a16:creationId xmlns:a16="http://schemas.microsoft.com/office/drawing/2014/main" id="{A90CC5B9-B286-4478-A99A-DF5445F1E8C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B928700-A1D3-4BE7-B321-B344EC3960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CCFCB6-2DF2-4575-B8FD-9B6BA40A2162}" type="slidenum">
              <a:rPr lang="de-DE" altLang="de-DE" smtClean="0"/>
              <a:pPr/>
              <a:t>20</a:t>
            </a:fld>
            <a:endParaRPr lang="de-DE" altLang="de-D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283184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3303A1-F670-43EC-B5E6-E5A1EF8EC628}" type="slidenum">
              <a:rPr lang="de-DE" altLang="de-DE" smtClean="0"/>
              <a:pPr/>
              <a:t>21</a:t>
            </a:fld>
            <a:endParaRPr lang="de-DE" altLang="de-D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412029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Bedürfnisse einzugehen.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01.12.2021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km-bw.de/" TargetMode="External"/><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bildungsnavi-bw.d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3">
            <a:extLst>
              <a:ext uri="{FF2B5EF4-FFF2-40B4-BE49-F238E27FC236}">
                <a16:creationId xmlns:a16="http://schemas.microsoft.com/office/drawing/2014/main" id="{76AB2701-F9B0-4C72-924F-E0059CB9B90A}"/>
              </a:ext>
            </a:extLst>
          </p:cNvPr>
          <p:cNvSpPr>
            <a:spLocks noGrp="1"/>
          </p:cNvSpPr>
          <p:nvPr>
            <p:ph type="sldNum" sz="quarter" idx="1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1FCF613A-0BC7-4A91-BD0B-C3F9DA3FE596}" type="slidenum">
              <a:rPr lang="de-DE" altLang="de-DE" smtClean="0"/>
              <a:pPr/>
              <a:t>19</a:t>
            </a:fld>
            <a:endParaRPr lang="de-DE" altLang="de-DE" sz="1400"/>
          </a:p>
        </p:txBody>
      </p:sp>
      <p:sp>
        <p:nvSpPr>
          <p:cNvPr id="74754" name="Text Box 2">
            <a:extLst>
              <a:ext uri="{FF2B5EF4-FFF2-40B4-BE49-F238E27FC236}">
                <a16:creationId xmlns:a16="http://schemas.microsoft.com/office/drawing/2014/main" id="{ECE3EB8B-6F2B-4880-842F-D13C988B044F}"/>
              </a:ext>
            </a:extLst>
          </p:cNvPr>
          <p:cNvSpPr txBox="1">
            <a:spLocks noChangeArrowheads="1"/>
          </p:cNvSpPr>
          <p:nvPr/>
        </p:nvSpPr>
        <p:spPr bwMode="auto">
          <a:xfrm>
            <a:off x="250825" y="260350"/>
            <a:ext cx="8893175" cy="6370975"/>
          </a:xfrm>
          <a:prstGeom prst="rect">
            <a:avLst/>
          </a:prstGeom>
          <a:noFill/>
          <a:ln w="9525">
            <a:noFill/>
            <a:miter lim="800000"/>
            <a:headEnd/>
            <a:tailEnd/>
          </a:ln>
          <a:effectLst/>
        </p:spPr>
        <p:txBody>
          <a:bodyPr>
            <a:spAutoFit/>
          </a:bodyPr>
          <a:lstStyle/>
          <a:p>
            <a:pPr marL="355600" indent="-355600" algn="ctr" eaLnBrk="1" hangingPunct="1">
              <a:defRPr/>
            </a:pPr>
            <a:r>
              <a:rPr lang="de-DE" altLang="de-DE" sz="3200" b="1" u="sng" dirty="0">
                <a:solidFill>
                  <a:srgbClr val="C00000"/>
                </a:solidFill>
                <a:latin typeface="Arial" charset="0"/>
                <a:cs typeface="+mn-cs"/>
              </a:rPr>
              <a:t>Worin liegt der Unterschied?</a:t>
            </a:r>
          </a:p>
          <a:p>
            <a:pPr marL="355600" indent="-355600" algn="ctr" eaLnBrk="1" hangingPunct="1">
              <a:defRPr/>
            </a:pPr>
            <a:endParaRPr lang="de-DE" altLang="de-DE" sz="26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3 Schularten unter einem Dach </a:t>
            </a:r>
            <a:br>
              <a:rPr lang="de-DE" altLang="de-DE" sz="2000" b="1" dirty="0">
                <a:solidFill>
                  <a:srgbClr val="C00000"/>
                </a:solidFill>
                <a:latin typeface="Arial" charset="0"/>
                <a:cs typeface="+mn-cs"/>
              </a:rPr>
            </a:br>
            <a:r>
              <a:rPr lang="de-DE" altLang="de-DE" sz="2000" b="1" dirty="0">
                <a:latin typeface="Arial" charset="0"/>
                <a:cs typeface="+mn-cs"/>
              </a:rPr>
              <a:t>	</a:t>
            </a:r>
            <a:r>
              <a:rPr lang="de-DE" altLang="de-DE" sz="2000" b="1" dirty="0">
                <a:latin typeface="Arial" charset="0"/>
                <a:cs typeface="+mn-cs"/>
                <a:sym typeface="Wingdings" panose="05000000000000000000" pitchFamily="2" charset="2"/>
              </a:rPr>
              <a:t> </a:t>
            </a:r>
            <a:r>
              <a:rPr lang="de-DE" altLang="de-DE" sz="2000" b="1" dirty="0">
                <a:latin typeface="Arial" charset="0"/>
                <a:cs typeface="+mn-cs"/>
              </a:rPr>
              <a:t>Kein Schulwechsel bei Leistungsveränderungen</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Wie bisher weiterhin ausschließlich G9</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Erweiterte Orientierungsstufe: Klassen 5-7  </a:t>
            </a:r>
            <a:br>
              <a:rPr lang="de-DE" altLang="de-DE" sz="2000" b="1" dirty="0">
                <a:solidFill>
                  <a:srgbClr val="C00000"/>
                </a:solidFill>
                <a:latin typeface="Arial" charset="0"/>
                <a:cs typeface="+mn-cs"/>
              </a:rPr>
            </a:br>
            <a:r>
              <a:rPr lang="de-DE" altLang="de-DE" sz="2000" b="1" dirty="0">
                <a:latin typeface="Arial" charset="0"/>
                <a:cs typeface="+mn-cs"/>
              </a:rPr>
              <a:t>	</a:t>
            </a:r>
            <a:r>
              <a:rPr lang="de-DE" altLang="de-DE" sz="2000" b="1" dirty="0">
                <a:latin typeface="Arial" charset="0"/>
                <a:cs typeface="+mn-cs"/>
                <a:sym typeface="Wingdings" panose="05000000000000000000" pitchFamily="2" charset="2"/>
              </a:rPr>
              <a:t> </a:t>
            </a:r>
            <a:r>
              <a:rPr lang="de-DE" altLang="de-DE" sz="2000" b="1" dirty="0">
                <a:latin typeface="Arial" charset="0"/>
                <a:cs typeface="+mn-cs"/>
              </a:rPr>
              <a:t>Zuweisung in Schulart am Ende von Klasse 7</a:t>
            </a: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Olympiastützpunkt und Eliteschule des Sports mit Sportprofil </a:t>
            </a:r>
            <a:br>
              <a:rPr lang="de-DE" altLang="de-DE" sz="2000" b="1" dirty="0">
                <a:solidFill>
                  <a:srgbClr val="C00000"/>
                </a:solidFill>
                <a:latin typeface="Arial" charset="0"/>
                <a:cs typeface="+mn-cs"/>
              </a:rPr>
            </a:br>
            <a:r>
              <a:rPr lang="de-DE" altLang="de-DE" sz="2000" b="1" dirty="0">
                <a:solidFill>
                  <a:srgbClr val="C00000"/>
                </a:solidFill>
                <a:latin typeface="Arial" charset="0"/>
                <a:cs typeface="+mn-cs"/>
              </a:rPr>
              <a:t>     im Gymnasialbereich</a:t>
            </a:r>
          </a:p>
          <a:p>
            <a:pPr indent="-355600" eaLnBrk="1" hangingPunct="1">
              <a:spcBef>
                <a:spcPts val="0"/>
              </a:spcBef>
              <a:buFont typeface="Wingdings" pitchFamily="2" charset="2"/>
              <a:buChar char="Ø"/>
              <a:defRPr/>
            </a:pPr>
            <a:endParaRPr lang="de-DE" altLang="de-DE" sz="500" b="1" dirty="0">
              <a:solidFill>
                <a:srgbClr val="C00000"/>
              </a:solidFill>
              <a:latin typeface="Arial" charset="0"/>
              <a:cs typeface="+mn-cs"/>
            </a:endParaRPr>
          </a:p>
          <a:p>
            <a:pPr indent="-355600" eaLnBrk="1" hangingPunct="1">
              <a:spcBef>
                <a:spcPts val="0"/>
              </a:spcBef>
              <a:buFont typeface="Wingdings" pitchFamily="2" charset="2"/>
              <a:buChar char="Ø"/>
              <a:defRPr/>
            </a:pPr>
            <a:r>
              <a:rPr lang="de-DE" sz="2000" b="1" dirty="0">
                <a:solidFill>
                  <a:srgbClr val="C00000"/>
                </a:solidFill>
                <a:latin typeface="Arial" panose="020B0604020202020204" pitchFamily="34" charset="0"/>
                <a:cs typeface="Arial" panose="020B0604020202020204" pitchFamily="34" charset="0"/>
              </a:rPr>
              <a:t>Botschafterschule für das Europäische Parlament </a:t>
            </a:r>
            <a:endParaRPr lang="de-DE" altLang="de-DE" sz="2000" b="1" dirty="0">
              <a:solidFill>
                <a:srgbClr val="C00000"/>
              </a:solidFill>
              <a:latin typeface="Arial" panose="020B0604020202020204" pitchFamily="34" charset="0"/>
              <a:cs typeface="Arial" panose="020B0604020202020204" pitchFamily="34" charset="0"/>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endParaRPr lang="de-DE" altLang="de-DE" sz="300" b="1" dirty="0">
              <a:latin typeface="Arial" charset="0"/>
              <a:cs typeface="+mn-cs"/>
            </a:endParaRPr>
          </a:p>
          <a:p>
            <a:pPr indent="-355600" eaLnBrk="1" hangingPunct="1">
              <a:spcBef>
                <a:spcPts val="0"/>
              </a:spcBef>
              <a:buFont typeface="Wingdings" pitchFamily="2" charset="2"/>
              <a:buChar char="Ø"/>
              <a:defRPr/>
            </a:pPr>
            <a:r>
              <a:rPr lang="de-DE" altLang="de-DE" sz="2000" b="1" dirty="0">
                <a:solidFill>
                  <a:srgbClr val="C00000"/>
                </a:solidFill>
                <a:latin typeface="Arial" charset="0"/>
                <a:cs typeface="+mn-cs"/>
              </a:rPr>
              <a:t>Gebundene  Ganztagesschule:</a:t>
            </a:r>
          </a:p>
          <a:p>
            <a:pPr indent="-355600" eaLnBrk="1" hangingPunct="1">
              <a:spcBef>
                <a:spcPts val="0"/>
              </a:spcBef>
              <a:buFont typeface="Wingdings" pitchFamily="2" charset="2"/>
              <a:buChar char="Ø"/>
              <a:defRPr/>
            </a:pPr>
            <a:endParaRPr lang="de-DE" altLang="de-DE" sz="300" b="1" dirty="0">
              <a:solidFill>
                <a:srgbClr val="C00000"/>
              </a:solidFill>
              <a:latin typeface="Arial" charset="0"/>
              <a:cs typeface="+mn-cs"/>
            </a:endParaRPr>
          </a:p>
          <a:p>
            <a:pPr indent="-355600" eaLnBrk="1" hangingPunct="1">
              <a:spcBef>
                <a:spcPts val="0"/>
              </a:spcBef>
              <a:buFont typeface="Wingdings" pitchFamily="2" charset="2"/>
              <a:buChar char="Ø"/>
              <a:defRPr/>
            </a:pPr>
            <a:endParaRPr lang="de-DE" altLang="de-DE" sz="300" b="1" dirty="0">
              <a:solidFill>
                <a:srgbClr val="C00000"/>
              </a:solidFill>
              <a:latin typeface="Arial" charset="0"/>
              <a:cs typeface="+mn-cs"/>
            </a:endParaRP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Unterrichtszeit von 8:00 Uhr bis 16:00 Uhr</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Mensa: Tägl. Mind. 3 Menüs zur Auswahl</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a:t>
            </a:r>
            <a:r>
              <a:rPr lang="de-DE" altLang="de-DE" sz="2000" b="1">
                <a:latin typeface="Arial" charset="0"/>
                <a:cs typeface="+mn-cs"/>
              </a:rPr>
              <a:t>2 Sozialpädagoginnen, </a:t>
            </a:r>
            <a:r>
              <a:rPr lang="de-DE" altLang="de-DE" sz="2000" b="1" dirty="0">
                <a:latin typeface="Arial" charset="0"/>
                <a:cs typeface="+mn-cs"/>
              </a:rPr>
              <a:t>2 Beratungslehrerinnen</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über 100 Arbeitsgemeinschaften, Aufgabenbetreuung und</a:t>
            </a:r>
            <a:br>
              <a:rPr lang="de-DE" altLang="de-DE" sz="2000" b="1" dirty="0">
                <a:latin typeface="Arial" charset="0"/>
                <a:cs typeface="+mn-cs"/>
              </a:rPr>
            </a:br>
            <a:r>
              <a:rPr lang="de-DE" altLang="de-DE" sz="2000" b="1" dirty="0">
                <a:latin typeface="Arial" charset="0"/>
                <a:cs typeface="+mn-cs"/>
              </a:rPr>
              <a:t> 	 Trainingsangebote im AG- und Förderband</a:t>
            </a:r>
          </a:p>
          <a:p>
            <a:pPr marL="717550" indent="179388" eaLnBrk="1" hangingPunct="1">
              <a:spcBef>
                <a:spcPts val="0"/>
              </a:spcBef>
              <a:buFont typeface="Symbol" panose="05050102010706020507" pitchFamily="18" charset="2"/>
              <a:buChar char="-"/>
              <a:defRPr/>
            </a:pPr>
            <a:r>
              <a:rPr lang="de-DE" altLang="de-DE" sz="2000" b="1" dirty="0">
                <a:latin typeface="Arial" charset="0"/>
                <a:cs typeface="+mn-cs"/>
              </a:rPr>
              <a:t> Kooperationen (z.B. Musikschule, Sportvereine, </a:t>
            </a:r>
            <a:r>
              <a:rPr lang="de-DE" altLang="de-DE" sz="2000" b="1" dirty="0" err="1">
                <a:latin typeface="Arial" charset="0"/>
                <a:cs typeface="+mn-cs"/>
              </a:rPr>
              <a:t>Ikubiz</a:t>
            </a:r>
            <a:r>
              <a:rPr lang="de-DE" altLang="de-DE" sz="2000" b="1" dirty="0">
                <a:latin typeface="Arial" charset="0"/>
                <a:cs typeface="+mn-cs"/>
              </a:rPr>
              <a:t> etc.)</a:t>
            </a:r>
            <a:endParaRPr lang="de-DE" altLang="de-DE" sz="2600" b="1" dirty="0">
              <a:latin typeface="Arial" charset="0"/>
              <a:cs typeface="+mn-cs"/>
            </a:endParaRPr>
          </a:p>
        </p:txBody>
      </p:sp>
      <p:pic>
        <p:nvPicPr>
          <p:cNvPr id="3076" name="Picture 3" descr="igmh_logo_02">
            <a:extLst>
              <a:ext uri="{FF2B5EF4-FFF2-40B4-BE49-F238E27FC236}">
                <a16:creationId xmlns:a16="http://schemas.microsoft.com/office/drawing/2014/main" id="{0C42E4C6-E088-4EF3-AD98-9E809F754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17272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6E5D31-8F41-4FC6-887F-230CCF443451}" type="slidenum">
              <a:rPr lang="de-DE" altLang="de-DE" sz="1400" smtClean="0"/>
              <a:pPr>
                <a:spcBef>
                  <a:spcPct val="0"/>
                </a:spcBef>
                <a:buFontTx/>
                <a:buNone/>
              </a:pPr>
              <a:t>20</a:t>
            </a:fld>
            <a:endParaRPr lang="de-DE" altLang="de-DE" sz="1400"/>
          </a:p>
        </p:txBody>
      </p:sp>
      <p:grpSp>
        <p:nvGrpSpPr>
          <p:cNvPr id="32770" name="Group 2"/>
          <p:cNvGrpSpPr>
            <a:grpSpLocks/>
          </p:cNvGrpSpPr>
          <p:nvPr/>
        </p:nvGrpSpPr>
        <p:grpSpPr bwMode="auto">
          <a:xfrm>
            <a:off x="395288" y="274638"/>
            <a:ext cx="3060700" cy="2001837"/>
            <a:chOff x="249" y="173"/>
            <a:chExt cx="1928" cy="1261"/>
          </a:xfrm>
        </p:grpSpPr>
        <p:sp>
          <p:nvSpPr>
            <p:cNvPr id="5228" name="Rectangle 3"/>
            <p:cNvSpPr>
              <a:spLocks noChangeArrowheads="1"/>
            </p:cNvSpPr>
            <p:nvPr/>
          </p:nvSpPr>
          <p:spPr bwMode="auto">
            <a:xfrm>
              <a:off x="636" y="1077"/>
              <a:ext cx="453" cy="357"/>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10</a:t>
              </a:r>
            </a:p>
            <a:p>
              <a:pPr algn="ctr" eaLnBrk="1" hangingPunct="1">
                <a:buFontTx/>
                <a:buNone/>
              </a:pPr>
              <a:endParaRPr lang="de-DE" altLang="de-DE" sz="1100" b="1"/>
            </a:p>
          </p:txBody>
        </p:sp>
        <p:sp>
          <p:nvSpPr>
            <p:cNvPr id="5229" name="Rectangle 4"/>
            <p:cNvSpPr>
              <a:spLocks noChangeArrowheads="1"/>
            </p:cNvSpPr>
            <p:nvPr/>
          </p:nvSpPr>
          <p:spPr bwMode="auto">
            <a:xfrm>
              <a:off x="636" y="749"/>
              <a:ext cx="453" cy="32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11</a:t>
              </a:r>
            </a:p>
          </p:txBody>
        </p:sp>
        <p:sp>
          <p:nvSpPr>
            <p:cNvPr id="5230" name="Rectangle 5"/>
            <p:cNvSpPr>
              <a:spLocks noChangeArrowheads="1"/>
            </p:cNvSpPr>
            <p:nvPr/>
          </p:nvSpPr>
          <p:spPr bwMode="auto">
            <a:xfrm>
              <a:off x="636" y="391"/>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12</a:t>
              </a:r>
            </a:p>
            <a:p>
              <a:pPr algn="ctr" eaLnBrk="1" hangingPunct="1">
                <a:buFontTx/>
                <a:buNone/>
              </a:pPr>
              <a:endParaRPr lang="de-DE" altLang="de-DE" sz="400" b="1"/>
            </a:p>
          </p:txBody>
        </p:sp>
        <p:sp>
          <p:nvSpPr>
            <p:cNvPr id="5231" name="Line 6"/>
            <p:cNvSpPr>
              <a:spLocks noChangeShapeType="1"/>
            </p:cNvSpPr>
            <p:nvPr/>
          </p:nvSpPr>
          <p:spPr bwMode="auto">
            <a:xfrm>
              <a:off x="636" y="391"/>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2" name="Line 7"/>
            <p:cNvSpPr>
              <a:spLocks noChangeShapeType="1"/>
            </p:cNvSpPr>
            <p:nvPr/>
          </p:nvSpPr>
          <p:spPr bwMode="auto">
            <a:xfrm>
              <a:off x="636" y="749"/>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3" name="Line 8"/>
            <p:cNvSpPr>
              <a:spLocks noChangeShapeType="1"/>
            </p:cNvSpPr>
            <p:nvPr/>
          </p:nvSpPr>
          <p:spPr bwMode="auto">
            <a:xfrm>
              <a:off x="636" y="1077"/>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4" name="Line 9"/>
            <p:cNvSpPr>
              <a:spLocks noChangeShapeType="1"/>
            </p:cNvSpPr>
            <p:nvPr/>
          </p:nvSpPr>
          <p:spPr bwMode="auto">
            <a:xfrm>
              <a:off x="636" y="1434"/>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5" name="Line 10"/>
            <p:cNvSpPr>
              <a:spLocks noChangeShapeType="1"/>
            </p:cNvSpPr>
            <p:nvPr/>
          </p:nvSpPr>
          <p:spPr bwMode="auto">
            <a:xfrm>
              <a:off x="636"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6" name="Line 11"/>
            <p:cNvSpPr>
              <a:spLocks noChangeShapeType="1"/>
            </p:cNvSpPr>
            <p:nvPr/>
          </p:nvSpPr>
          <p:spPr bwMode="auto">
            <a:xfrm>
              <a:off x="1089"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7" name="Text Box 12"/>
            <p:cNvSpPr txBox="1">
              <a:spLocks noChangeArrowheads="1"/>
            </p:cNvSpPr>
            <p:nvPr/>
          </p:nvSpPr>
          <p:spPr bwMode="auto">
            <a:xfrm>
              <a:off x="249" y="481"/>
              <a:ext cx="22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a:t>13</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12</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11</a:t>
              </a:r>
            </a:p>
          </p:txBody>
        </p:sp>
        <p:sp>
          <p:nvSpPr>
            <p:cNvPr id="5238" name="Rectangle 13"/>
            <p:cNvSpPr>
              <a:spLocks noChangeArrowheads="1"/>
            </p:cNvSpPr>
            <p:nvPr/>
          </p:nvSpPr>
          <p:spPr bwMode="auto">
            <a:xfrm>
              <a:off x="1633" y="391"/>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39" name="Rectangle 14"/>
            <p:cNvSpPr>
              <a:spLocks noChangeArrowheads="1"/>
            </p:cNvSpPr>
            <p:nvPr/>
          </p:nvSpPr>
          <p:spPr bwMode="auto">
            <a:xfrm>
              <a:off x="1111" y="391"/>
              <a:ext cx="522"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40" name="Line 15"/>
            <p:cNvSpPr>
              <a:spLocks noChangeShapeType="1"/>
            </p:cNvSpPr>
            <p:nvPr/>
          </p:nvSpPr>
          <p:spPr bwMode="auto">
            <a:xfrm>
              <a:off x="1111" y="391"/>
              <a:ext cx="10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1" name="Line 16"/>
            <p:cNvSpPr>
              <a:spLocks noChangeShapeType="1"/>
            </p:cNvSpPr>
            <p:nvPr/>
          </p:nvSpPr>
          <p:spPr bwMode="auto">
            <a:xfrm>
              <a:off x="1111" y="1434"/>
              <a:ext cx="10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2" name="Line 17"/>
            <p:cNvSpPr>
              <a:spLocks noChangeShapeType="1"/>
            </p:cNvSpPr>
            <p:nvPr/>
          </p:nvSpPr>
          <p:spPr bwMode="auto">
            <a:xfrm>
              <a:off x="1111"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3" name="Line 18"/>
            <p:cNvSpPr>
              <a:spLocks noChangeShapeType="1"/>
            </p:cNvSpPr>
            <p:nvPr/>
          </p:nvSpPr>
          <p:spPr bwMode="auto">
            <a:xfrm>
              <a:off x="1633" y="391"/>
              <a:ext cx="0" cy="10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4" name="Line 19"/>
            <p:cNvSpPr>
              <a:spLocks noChangeShapeType="1"/>
            </p:cNvSpPr>
            <p:nvPr/>
          </p:nvSpPr>
          <p:spPr bwMode="auto">
            <a:xfrm>
              <a:off x="2177" y="391"/>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5" name="Text Box 20"/>
            <p:cNvSpPr txBox="1">
              <a:spLocks noChangeArrowheads="1"/>
            </p:cNvSpPr>
            <p:nvPr/>
          </p:nvSpPr>
          <p:spPr bwMode="auto">
            <a:xfrm>
              <a:off x="1416" y="173"/>
              <a:ext cx="399" cy="173"/>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Abitur</a:t>
              </a:r>
            </a:p>
          </p:txBody>
        </p:sp>
        <p:sp>
          <p:nvSpPr>
            <p:cNvPr id="5246" name="Line 21"/>
            <p:cNvSpPr>
              <a:spLocks noChangeShapeType="1"/>
            </p:cNvSpPr>
            <p:nvPr/>
          </p:nvSpPr>
          <p:spPr bwMode="auto">
            <a:xfrm>
              <a:off x="1316" y="1071"/>
              <a:ext cx="81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247" name="Text Box 22"/>
            <p:cNvSpPr txBox="1">
              <a:spLocks noChangeArrowheads="1"/>
            </p:cNvSpPr>
            <p:nvPr/>
          </p:nvSpPr>
          <p:spPr bwMode="auto">
            <a:xfrm>
              <a:off x="1314" y="516"/>
              <a:ext cx="637" cy="192"/>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Kursstufe</a:t>
              </a:r>
            </a:p>
          </p:txBody>
        </p:sp>
        <p:sp>
          <p:nvSpPr>
            <p:cNvPr id="5248" name="Text Box 23"/>
            <p:cNvSpPr txBox="1">
              <a:spLocks noChangeArrowheads="1"/>
            </p:cNvSpPr>
            <p:nvPr/>
          </p:nvSpPr>
          <p:spPr bwMode="auto">
            <a:xfrm>
              <a:off x="1291" y="1154"/>
              <a:ext cx="796" cy="14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t>(Einführungsphase)</a:t>
              </a:r>
            </a:p>
          </p:txBody>
        </p:sp>
        <p:sp>
          <p:nvSpPr>
            <p:cNvPr id="5249" name="Text Box 24"/>
            <p:cNvSpPr txBox="1">
              <a:spLocks noChangeArrowheads="1"/>
            </p:cNvSpPr>
            <p:nvPr/>
          </p:nvSpPr>
          <p:spPr bwMode="auto">
            <a:xfrm>
              <a:off x="1270" y="799"/>
              <a:ext cx="862" cy="15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900" b="1"/>
                <a:t>(Qualifikationsphase</a:t>
              </a:r>
              <a:r>
                <a:rPr lang="de-DE" altLang="de-DE" sz="1000" b="1"/>
                <a:t>)</a:t>
              </a:r>
            </a:p>
          </p:txBody>
        </p:sp>
        <p:sp>
          <p:nvSpPr>
            <p:cNvPr id="5250" name="Text Box 25"/>
            <p:cNvSpPr txBox="1">
              <a:spLocks noChangeArrowheads="1"/>
            </p:cNvSpPr>
            <p:nvPr/>
          </p:nvSpPr>
          <p:spPr bwMode="auto">
            <a:xfrm rot="10800000">
              <a:off x="363" y="391"/>
              <a:ext cx="28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solidFill>
                    <a:schemeClr val="accent2"/>
                  </a:solidFill>
                </a:rPr>
                <a:t>Oberstufe</a:t>
              </a:r>
            </a:p>
          </p:txBody>
        </p:sp>
      </p:grpSp>
      <p:sp>
        <p:nvSpPr>
          <p:cNvPr id="32795" name="Line 27"/>
          <p:cNvSpPr>
            <a:spLocks noChangeShapeType="1"/>
          </p:cNvSpPr>
          <p:nvPr/>
        </p:nvSpPr>
        <p:spPr bwMode="auto">
          <a:xfrm flipV="1">
            <a:off x="4573588" y="1916113"/>
            <a:ext cx="0" cy="720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796" name="Line 28"/>
          <p:cNvSpPr>
            <a:spLocks noChangeShapeType="1"/>
          </p:cNvSpPr>
          <p:nvPr/>
        </p:nvSpPr>
        <p:spPr bwMode="auto">
          <a:xfrm flipH="1">
            <a:off x="3419475" y="1916113"/>
            <a:ext cx="11525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2797"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1412875"/>
            <a:ext cx="24923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8" name="Group 30"/>
          <p:cNvGrpSpPr>
            <a:grpSpLocks/>
          </p:cNvGrpSpPr>
          <p:nvPr/>
        </p:nvGrpSpPr>
        <p:grpSpPr bwMode="auto">
          <a:xfrm>
            <a:off x="431800" y="1989138"/>
            <a:ext cx="8556625" cy="2016125"/>
            <a:chOff x="272" y="1253"/>
            <a:chExt cx="5390" cy="1270"/>
          </a:xfrm>
        </p:grpSpPr>
        <p:sp>
          <p:nvSpPr>
            <p:cNvPr id="5171" name="Rectangle 31"/>
            <p:cNvSpPr>
              <a:spLocks noChangeArrowheads="1"/>
            </p:cNvSpPr>
            <p:nvPr/>
          </p:nvSpPr>
          <p:spPr bwMode="auto">
            <a:xfrm>
              <a:off x="636" y="2164"/>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7</a:t>
              </a:r>
            </a:p>
            <a:p>
              <a:pPr algn="ctr" eaLnBrk="1" hangingPunct="1">
                <a:buFontTx/>
                <a:buNone/>
              </a:pPr>
              <a:endParaRPr lang="de-DE" altLang="de-DE" sz="400" b="1"/>
            </a:p>
          </p:txBody>
        </p:sp>
        <p:sp>
          <p:nvSpPr>
            <p:cNvPr id="5172" name="Rectangle 32"/>
            <p:cNvSpPr>
              <a:spLocks noChangeArrowheads="1"/>
            </p:cNvSpPr>
            <p:nvPr/>
          </p:nvSpPr>
          <p:spPr bwMode="auto">
            <a:xfrm>
              <a:off x="636" y="1836"/>
              <a:ext cx="453" cy="32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8</a:t>
              </a:r>
            </a:p>
          </p:txBody>
        </p:sp>
        <p:sp>
          <p:nvSpPr>
            <p:cNvPr id="5173" name="Rectangle 33"/>
            <p:cNvSpPr>
              <a:spLocks noChangeArrowheads="1"/>
            </p:cNvSpPr>
            <p:nvPr/>
          </p:nvSpPr>
          <p:spPr bwMode="auto">
            <a:xfrm>
              <a:off x="636" y="1478"/>
              <a:ext cx="453" cy="358"/>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GYM 9</a:t>
              </a:r>
            </a:p>
            <a:p>
              <a:pPr algn="ctr" eaLnBrk="1" hangingPunct="1">
                <a:buFontTx/>
                <a:buNone/>
              </a:pPr>
              <a:endParaRPr lang="de-DE" altLang="de-DE" sz="1100" b="1"/>
            </a:p>
          </p:txBody>
        </p:sp>
        <p:sp>
          <p:nvSpPr>
            <p:cNvPr id="5174" name="Line 34"/>
            <p:cNvSpPr>
              <a:spLocks noChangeShapeType="1"/>
            </p:cNvSpPr>
            <p:nvPr/>
          </p:nvSpPr>
          <p:spPr bwMode="auto">
            <a:xfrm>
              <a:off x="636" y="1478"/>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5" name="Line 35"/>
            <p:cNvSpPr>
              <a:spLocks noChangeShapeType="1"/>
            </p:cNvSpPr>
            <p:nvPr/>
          </p:nvSpPr>
          <p:spPr bwMode="auto">
            <a:xfrm>
              <a:off x="636" y="1836"/>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6" name="Line 36"/>
            <p:cNvSpPr>
              <a:spLocks noChangeShapeType="1"/>
            </p:cNvSpPr>
            <p:nvPr/>
          </p:nvSpPr>
          <p:spPr bwMode="auto">
            <a:xfrm>
              <a:off x="636" y="2164"/>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7" name="Line 37"/>
            <p:cNvSpPr>
              <a:spLocks noChangeShapeType="1"/>
            </p:cNvSpPr>
            <p:nvPr/>
          </p:nvSpPr>
          <p:spPr bwMode="auto">
            <a:xfrm>
              <a:off x="636" y="2522"/>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8" name="Line 38"/>
            <p:cNvSpPr>
              <a:spLocks noChangeShapeType="1"/>
            </p:cNvSpPr>
            <p:nvPr/>
          </p:nvSpPr>
          <p:spPr bwMode="auto">
            <a:xfrm>
              <a:off x="636" y="1478"/>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9" name="Line 39"/>
            <p:cNvSpPr>
              <a:spLocks noChangeShapeType="1"/>
            </p:cNvSpPr>
            <p:nvPr/>
          </p:nvSpPr>
          <p:spPr bwMode="auto">
            <a:xfrm>
              <a:off x="1089" y="1478"/>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0" name="Text Box 40"/>
            <p:cNvSpPr txBox="1">
              <a:spLocks noChangeArrowheads="1"/>
            </p:cNvSpPr>
            <p:nvPr/>
          </p:nvSpPr>
          <p:spPr bwMode="auto">
            <a:xfrm>
              <a:off x="272" y="1570"/>
              <a:ext cx="22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a:t>10</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9</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8</a:t>
              </a:r>
            </a:p>
          </p:txBody>
        </p:sp>
        <p:sp>
          <p:nvSpPr>
            <p:cNvPr id="5181" name="Rectangle 41"/>
            <p:cNvSpPr>
              <a:spLocks noChangeArrowheads="1"/>
            </p:cNvSpPr>
            <p:nvPr/>
          </p:nvSpPr>
          <p:spPr bwMode="auto">
            <a:xfrm>
              <a:off x="1633" y="1479"/>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82" name="Rectangle 42"/>
            <p:cNvSpPr>
              <a:spLocks noChangeArrowheads="1"/>
            </p:cNvSpPr>
            <p:nvPr/>
          </p:nvSpPr>
          <p:spPr bwMode="auto">
            <a:xfrm>
              <a:off x="1089" y="1479"/>
              <a:ext cx="544" cy="1043"/>
            </a:xfrm>
            <a:prstGeom prst="rect">
              <a:avLst/>
            </a:prstGeom>
            <a:solidFill>
              <a:srgbClr val="FABF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83" name="Line 43"/>
            <p:cNvSpPr>
              <a:spLocks noChangeShapeType="1"/>
            </p:cNvSpPr>
            <p:nvPr/>
          </p:nvSpPr>
          <p:spPr bwMode="auto">
            <a:xfrm>
              <a:off x="1089" y="1479"/>
              <a:ext cx="1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4" name="Line 44"/>
            <p:cNvSpPr>
              <a:spLocks noChangeShapeType="1"/>
            </p:cNvSpPr>
            <p:nvPr/>
          </p:nvSpPr>
          <p:spPr bwMode="auto">
            <a:xfrm>
              <a:off x="1089" y="2522"/>
              <a:ext cx="1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5" name="Line 45"/>
            <p:cNvSpPr>
              <a:spLocks noChangeShapeType="1"/>
            </p:cNvSpPr>
            <p:nvPr/>
          </p:nvSpPr>
          <p:spPr bwMode="auto">
            <a:xfrm>
              <a:off x="1089"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6" name="Line 46"/>
            <p:cNvSpPr>
              <a:spLocks noChangeShapeType="1"/>
            </p:cNvSpPr>
            <p:nvPr/>
          </p:nvSpPr>
          <p:spPr bwMode="auto">
            <a:xfrm>
              <a:off x="1519" y="1706"/>
              <a:ext cx="0" cy="8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7" name="Line 47"/>
            <p:cNvSpPr>
              <a:spLocks noChangeShapeType="1"/>
            </p:cNvSpPr>
            <p:nvPr/>
          </p:nvSpPr>
          <p:spPr bwMode="auto">
            <a:xfrm>
              <a:off x="2177"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8" name="Text Box 48"/>
            <p:cNvSpPr txBox="1">
              <a:spLocks noChangeArrowheads="1"/>
            </p:cNvSpPr>
            <p:nvPr/>
          </p:nvSpPr>
          <p:spPr bwMode="auto">
            <a:xfrm>
              <a:off x="1134" y="1406"/>
              <a:ext cx="998" cy="164"/>
            </a:xfrm>
            <a:prstGeom prst="rect">
              <a:avLst/>
            </a:prstGeom>
            <a:solidFill>
              <a:srgbClr val="DE4D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b="1"/>
                <a:t>Gymnasiale Klassen</a:t>
              </a:r>
            </a:p>
          </p:txBody>
        </p:sp>
        <p:sp>
          <p:nvSpPr>
            <p:cNvPr id="5189" name="Text Box 49"/>
            <p:cNvSpPr txBox="1">
              <a:spLocks noChangeArrowheads="1"/>
            </p:cNvSpPr>
            <p:nvPr/>
          </p:nvSpPr>
          <p:spPr bwMode="auto">
            <a:xfrm>
              <a:off x="1382" y="1551"/>
              <a:ext cx="5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 r o f i l e</a:t>
              </a:r>
            </a:p>
          </p:txBody>
        </p:sp>
        <p:sp>
          <p:nvSpPr>
            <p:cNvPr id="5190" name="Text Box 51"/>
            <p:cNvSpPr txBox="1">
              <a:spLocks noChangeArrowheads="1"/>
            </p:cNvSpPr>
            <p:nvPr/>
          </p:nvSpPr>
          <p:spPr bwMode="auto">
            <a:xfrm>
              <a:off x="1020" y="1752"/>
              <a:ext cx="5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3. Fremd-</a:t>
              </a:r>
            </a:p>
            <a:p>
              <a:pPr algn="ctr" eaLnBrk="1" hangingPunct="1">
                <a:spcBef>
                  <a:spcPct val="0"/>
                </a:spcBef>
                <a:buFontTx/>
                <a:buNone/>
              </a:pPr>
              <a:r>
                <a:rPr lang="de-DE" altLang="de-DE" sz="1000" b="1" u="sng"/>
                <a:t>sprache</a:t>
              </a:r>
            </a:p>
            <a:p>
              <a:pPr algn="ctr" eaLnBrk="1" hangingPunct="1">
                <a:spcBef>
                  <a:spcPct val="0"/>
                </a:spcBef>
                <a:buFontTx/>
                <a:buNone/>
              </a:pPr>
              <a:r>
                <a:rPr lang="de-DE" altLang="de-DE" sz="1000" b="1" i="1"/>
                <a:t>Franz</a:t>
              </a:r>
              <a:r>
                <a:rPr lang="de-DE" altLang="de-DE" sz="1000" b="1"/>
                <a:t>. od. </a:t>
              </a:r>
              <a:r>
                <a:rPr lang="de-DE" altLang="de-DE" sz="1000" b="1" i="1"/>
                <a:t>Latein</a:t>
              </a:r>
            </a:p>
          </p:txBody>
        </p:sp>
        <p:sp>
          <p:nvSpPr>
            <p:cNvPr id="5191" name="Text Box 52"/>
            <p:cNvSpPr txBox="1">
              <a:spLocks noChangeArrowheads="1"/>
            </p:cNvSpPr>
            <p:nvPr/>
          </p:nvSpPr>
          <p:spPr bwMode="auto">
            <a:xfrm>
              <a:off x="1552" y="1779"/>
              <a:ext cx="2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u="sng"/>
                <a:t>NwT</a:t>
              </a:r>
            </a:p>
          </p:txBody>
        </p:sp>
        <p:sp>
          <p:nvSpPr>
            <p:cNvPr id="5192" name="Rectangle 53"/>
            <p:cNvSpPr>
              <a:spLocks noChangeArrowheads="1"/>
            </p:cNvSpPr>
            <p:nvPr/>
          </p:nvSpPr>
          <p:spPr bwMode="auto">
            <a:xfrm>
              <a:off x="3773" y="1479"/>
              <a:ext cx="559"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3" name="Rectangle 54"/>
            <p:cNvSpPr>
              <a:spLocks noChangeArrowheads="1"/>
            </p:cNvSpPr>
            <p:nvPr/>
          </p:nvSpPr>
          <p:spPr bwMode="auto">
            <a:xfrm>
              <a:off x="3213" y="1479"/>
              <a:ext cx="560"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4" name="Rectangle 55"/>
            <p:cNvSpPr>
              <a:spLocks noChangeArrowheads="1"/>
            </p:cNvSpPr>
            <p:nvPr/>
          </p:nvSpPr>
          <p:spPr bwMode="auto">
            <a:xfrm>
              <a:off x="2654" y="1479"/>
              <a:ext cx="559" cy="1043"/>
            </a:xfrm>
            <a:prstGeom prst="rect">
              <a:avLst/>
            </a:prstGeom>
            <a:solidFill>
              <a:srgbClr val="F5F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95" name="Line 56"/>
            <p:cNvSpPr>
              <a:spLocks noChangeShapeType="1"/>
            </p:cNvSpPr>
            <p:nvPr/>
          </p:nvSpPr>
          <p:spPr bwMode="auto">
            <a:xfrm>
              <a:off x="2654" y="1479"/>
              <a:ext cx="167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6" name="Line 57"/>
            <p:cNvSpPr>
              <a:spLocks noChangeShapeType="1"/>
            </p:cNvSpPr>
            <p:nvPr/>
          </p:nvSpPr>
          <p:spPr bwMode="auto">
            <a:xfrm>
              <a:off x="2654" y="2522"/>
              <a:ext cx="167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7" name="Line 58"/>
            <p:cNvSpPr>
              <a:spLocks noChangeShapeType="1"/>
            </p:cNvSpPr>
            <p:nvPr/>
          </p:nvSpPr>
          <p:spPr bwMode="auto">
            <a:xfrm>
              <a:off x="2654"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8" name="Line 59"/>
            <p:cNvSpPr>
              <a:spLocks noChangeShapeType="1"/>
            </p:cNvSpPr>
            <p:nvPr/>
          </p:nvSpPr>
          <p:spPr bwMode="auto">
            <a:xfrm>
              <a:off x="3470" y="1479"/>
              <a:ext cx="0" cy="10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9" name="Line 61"/>
            <p:cNvSpPr>
              <a:spLocks noChangeShapeType="1"/>
            </p:cNvSpPr>
            <p:nvPr/>
          </p:nvSpPr>
          <p:spPr bwMode="auto">
            <a:xfrm>
              <a:off x="4332" y="1479"/>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0" name="Rectangle 62"/>
            <p:cNvSpPr>
              <a:spLocks noChangeArrowheads="1"/>
            </p:cNvSpPr>
            <p:nvPr/>
          </p:nvSpPr>
          <p:spPr bwMode="auto">
            <a:xfrm>
              <a:off x="2201" y="2165"/>
              <a:ext cx="453" cy="35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8</a:t>
              </a:r>
            </a:p>
            <a:p>
              <a:pPr algn="ctr" eaLnBrk="1" hangingPunct="1">
                <a:buFontTx/>
                <a:buNone/>
              </a:pPr>
              <a:endParaRPr lang="de-DE" altLang="de-DE" sz="400" b="1"/>
            </a:p>
          </p:txBody>
        </p:sp>
        <p:sp>
          <p:nvSpPr>
            <p:cNvPr id="5201" name="Rectangle 63"/>
            <p:cNvSpPr>
              <a:spLocks noChangeArrowheads="1"/>
            </p:cNvSpPr>
            <p:nvPr/>
          </p:nvSpPr>
          <p:spPr bwMode="auto">
            <a:xfrm>
              <a:off x="2201" y="1837"/>
              <a:ext cx="453" cy="32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9</a:t>
              </a:r>
            </a:p>
          </p:txBody>
        </p:sp>
        <p:sp>
          <p:nvSpPr>
            <p:cNvPr id="5202" name="Rectangle 64"/>
            <p:cNvSpPr>
              <a:spLocks noChangeArrowheads="1"/>
            </p:cNvSpPr>
            <p:nvPr/>
          </p:nvSpPr>
          <p:spPr bwMode="auto">
            <a:xfrm>
              <a:off x="2201" y="1479"/>
              <a:ext cx="453" cy="358"/>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400" b="1"/>
            </a:p>
            <a:p>
              <a:pPr algn="ctr" eaLnBrk="1" hangingPunct="1">
                <a:buFontTx/>
                <a:buNone/>
              </a:pPr>
              <a:r>
                <a:rPr lang="de-DE" altLang="de-DE" sz="1100" b="1"/>
                <a:t>RS 10</a:t>
              </a:r>
            </a:p>
            <a:p>
              <a:pPr algn="ctr" eaLnBrk="1" hangingPunct="1">
                <a:buFontTx/>
                <a:buNone/>
              </a:pPr>
              <a:endParaRPr lang="de-DE" altLang="de-DE" sz="1100" b="1"/>
            </a:p>
          </p:txBody>
        </p:sp>
        <p:sp>
          <p:nvSpPr>
            <p:cNvPr id="5203" name="Line 65"/>
            <p:cNvSpPr>
              <a:spLocks noChangeShapeType="1"/>
            </p:cNvSpPr>
            <p:nvPr/>
          </p:nvSpPr>
          <p:spPr bwMode="auto">
            <a:xfrm>
              <a:off x="2201" y="1479"/>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4" name="Line 66"/>
            <p:cNvSpPr>
              <a:spLocks noChangeShapeType="1"/>
            </p:cNvSpPr>
            <p:nvPr/>
          </p:nvSpPr>
          <p:spPr bwMode="auto">
            <a:xfrm>
              <a:off x="2201" y="1837"/>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5" name="Line 67"/>
            <p:cNvSpPr>
              <a:spLocks noChangeShapeType="1"/>
            </p:cNvSpPr>
            <p:nvPr/>
          </p:nvSpPr>
          <p:spPr bwMode="auto">
            <a:xfrm>
              <a:off x="2201" y="2165"/>
              <a:ext cx="4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6" name="Line 68"/>
            <p:cNvSpPr>
              <a:spLocks noChangeShapeType="1"/>
            </p:cNvSpPr>
            <p:nvPr/>
          </p:nvSpPr>
          <p:spPr bwMode="auto">
            <a:xfrm>
              <a:off x="2201" y="2523"/>
              <a:ext cx="45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7" name="Line 69"/>
            <p:cNvSpPr>
              <a:spLocks noChangeShapeType="1"/>
            </p:cNvSpPr>
            <p:nvPr/>
          </p:nvSpPr>
          <p:spPr bwMode="auto">
            <a:xfrm>
              <a:off x="2201" y="1479"/>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8" name="Line 70"/>
            <p:cNvSpPr>
              <a:spLocks noChangeShapeType="1"/>
            </p:cNvSpPr>
            <p:nvPr/>
          </p:nvSpPr>
          <p:spPr bwMode="auto">
            <a:xfrm>
              <a:off x="2654" y="1479"/>
              <a:ext cx="0" cy="10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9" name="Text Box 71"/>
            <p:cNvSpPr txBox="1">
              <a:spLocks noChangeArrowheads="1"/>
            </p:cNvSpPr>
            <p:nvPr/>
          </p:nvSpPr>
          <p:spPr bwMode="auto">
            <a:xfrm>
              <a:off x="3067" y="1253"/>
              <a:ext cx="1038" cy="173"/>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Realschulabschluss</a:t>
              </a:r>
            </a:p>
          </p:txBody>
        </p:sp>
        <p:sp>
          <p:nvSpPr>
            <p:cNvPr id="5210" name="Text Box 72"/>
            <p:cNvSpPr txBox="1">
              <a:spLocks noChangeArrowheads="1"/>
            </p:cNvSpPr>
            <p:nvPr/>
          </p:nvSpPr>
          <p:spPr bwMode="auto">
            <a:xfrm>
              <a:off x="2971" y="1542"/>
              <a:ext cx="998" cy="164"/>
            </a:xfrm>
            <a:prstGeom prst="rect">
              <a:avLst/>
            </a:prstGeom>
            <a:solidFill>
              <a:srgbClr val="F7DE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100" b="1"/>
                <a:t>Realschul- Klassen</a:t>
              </a:r>
            </a:p>
          </p:txBody>
        </p:sp>
        <p:sp>
          <p:nvSpPr>
            <p:cNvPr id="5211" name="Text Box 73"/>
            <p:cNvSpPr txBox="1">
              <a:spLocks noChangeArrowheads="1"/>
            </p:cNvSpPr>
            <p:nvPr/>
          </p:nvSpPr>
          <p:spPr bwMode="auto">
            <a:xfrm>
              <a:off x="2773" y="1706"/>
              <a:ext cx="47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Profil </a:t>
              </a:r>
            </a:p>
            <a:p>
              <a:pPr algn="ctr" eaLnBrk="1" hangingPunct="1">
                <a:spcBef>
                  <a:spcPct val="0"/>
                </a:spcBef>
                <a:buFontTx/>
                <a:buNone/>
              </a:pPr>
              <a:r>
                <a:rPr lang="de-DE" altLang="de-DE" sz="1000" b="1" u="sng"/>
                <a:t>Fremd-</a:t>
              </a:r>
            </a:p>
            <a:p>
              <a:pPr algn="ctr" eaLnBrk="1" hangingPunct="1">
                <a:spcBef>
                  <a:spcPct val="0"/>
                </a:spcBef>
                <a:buFontTx/>
                <a:buNone/>
              </a:pPr>
              <a:r>
                <a:rPr lang="de-DE" altLang="de-DE" sz="1000" b="1" u="sng"/>
                <a:t>sprachen</a:t>
              </a:r>
            </a:p>
          </p:txBody>
        </p:sp>
        <p:sp>
          <p:nvSpPr>
            <p:cNvPr id="5212" name="Text Box 74"/>
            <p:cNvSpPr txBox="1">
              <a:spLocks noChangeArrowheads="1"/>
            </p:cNvSpPr>
            <p:nvPr/>
          </p:nvSpPr>
          <p:spPr bwMode="auto">
            <a:xfrm>
              <a:off x="3667" y="1677"/>
              <a:ext cx="47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000" b="1" u="sng"/>
                <a:t>Profil </a:t>
              </a:r>
            </a:p>
            <a:p>
              <a:pPr algn="ctr" eaLnBrk="1" hangingPunct="1">
                <a:spcBef>
                  <a:spcPct val="0"/>
                </a:spcBef>
                <a:buFontTx/>
                <a:buNone/>
              </a:pPr>
              <a:r>
                <a:rPr lang="de-DE" altLang="de-DE" sz="1000" b="1" u="sng"/>
                <a:t>AES oder</a:t>
              </a:r>
            </a:p>
            <a:p>
              <a:pPr algn="ctr" eaLnBrk="1" hangingPunct="1">
                <a:spcBef>
                  <a:spcPct val="0"/>
                </a:spcBef>
                <a:buFontTx/>
                <a:buNone/>
              </a:pPr>
              <a:r>
                <a:rPr lang="de-DE" altLang="de-DE" sz="1000" b="1" u="sng"/>
                <a:t>Technik</a:t>
              </a:r>
            </a:p>
          </p:txBody>
        </p:sp>
        <p:sp>
          <p:nvSpPr>
            <p:cNvPr id="5213" name="Text Box 76"/>
            <p:cNvSpPr txBox="1">
              <a:spLocks noChangeArrowheads="1"/>
            </p:cNvSpPr>
            <p:nvPr/>
          </p:nvSpPr>
          <p:spPr bwMode="auto">
            <a:xfrm>
              <a:off x="2699" y="2069"/>
              <a:ext cx="5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i="1"/>
                <a:t>Französisch</a:t>
              </a:r>
            </a:p>
          </p:txBody>
        </p:sp>
        <p:sp>
          <p:nvSpPr>
            <p:cNvPr id="5214" name="Text Box 79"/>
            <p:cNvSpPr txBox="1">
              <a:spLocks noChangeArrowheads="1"/>
            </p:cNvSpPr>
            <p:nvPr/>
          </p:nvSpPr>
          <p:spPr bwMode="auto">
            <a:xfrm>
              <a:off x="2858" y="2251"/>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RSF</a:t>
              </a:r>
            </a:p>
          </p:txBody>
        </p:sp>
        <p:sp>
          <p:nvSpPr>
            <p:cNvPr id="5215" name="Text Box 80"/>
            <p:cNvSpPr txBox="1">
              <a:spLocks noChangeArrowheads="1"/>
            </p:cNvSpPr>
            <p:nvPr/>
          </p:nvSpPr>
          <p:spPr bwMode="auto">
            <a:xfrm>
              <a:off x="3742" y="2251"/>
              <a:ext cx="4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AES/T</a:t>
              </a:r>
            </a:p>
          </p:txBody>
        </p:sp>
        <p:sp>
          <p:nvSpPr>
            <p:cNvPr id="5216" name="Rectangle 82"/>
            <p:cNvSpPr>
              <a:spLocks noChangeArrowheads="1"/>
            </p:cNvSpPr>
            <p:nvPr/>
          </p:nvSpPr>
          <p:spPr bwMode="auto">
            <a:xfrm>
              <a:off x="4434" y="2182"/>
              <a:ext cx="454" cy="34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600" b="1"/>
            </a:p>
            <a:p>
              <a:pPr algn="ctr" eaLnBrk="1" hangingPunct="1">
                <a:buFontTx/>
                <a:buNone/>
              </a:pPr>
              <a:r>
                <a:rPr lang="de-DE" altLang="de-DE" sz="1100" b="1"/>
                <a:t>WRS 8</a:t>
              </a:r>
            </a:p>
          </p:txBody>
        </p:sp>
        <p:sp>
          <p:nvSpPr>
            <p:cNvPr id="5217" name="Rectangle 83"/>
            <p:cNvSpPr>
              <a:spLocks noChangeArrowheads="1"/>
            </p:cNvSpPr>
            <p:nvPr/>
          </p:nvSpPr>
          <p:spPr bwMode="auto">
            <a:xfrm>
              <a:off x="4434" y="1842"/>
              <a:ext cx="454" cy="34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800" b="1"/>
            </a:p>
            <a:p>
              <a:pPr algn="ctr" eaLnBrk="1" hangingPunct="1">
                <a:buFontTx/>
                <a:buNone/>
              </a:pPr>
              <a:r>
                <a:rPr lang="de-DE" altLang="de-DE" sz="1100" b="1"/>
                <a:t>WRS 9</a:t>
              </a:r>
            </a:p>
          </p:txBody>
        </p:sp>
        <p:sp>
          <p:nvSpPr>
            <p:cNvPr id="5218" name="Line 84"/>
            <p:cNvSpPr>
              <a:spLocks noChangeShapeType="1"/>
            </p:cNvSpPr>
            <p:nvPr/>
          </p:nvSpPr>
          <p:spPr bwMode="auto">
            <a:xfrm>
              <a:off x="4445" y="1480"/>
              <a:ext cx="45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9" name="Line 85"/>
            <p:cNvSpPr>
              <a:spLocks noChangeShapeType="1"/>
            </p:cNvSpPr>
            <p:nvPr/>
          </p:nvSpPr>
          <p:spPr bwMode="auto">
            <a:xfrm>
              <a:off x="4445" y="2522"/>
              <a:ext cx="45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0" name="Rectangle 86"/>
            <p:cNvSpPr>
              <a:spLocks noChangeArrowheads="1"/>
            </p:cNvSpPr>
            <p:nvPr/>
          </p:nvSpPr>
          <p:spPr bwMode="auto">
            <a:xfrm>
              <a:off x="4876" y="1480"/>
              <a:ext cx="749" cy="1042"/>
            </a:xfrm>
            <a:prstGeom prst="rect">
              <a:avLst/>
            </a:prstGeom>
            <a:solidFill>
              <a:srgbClr val="9EF5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221" name="Line 87"/>
            <p:cNvSpPr>
              <a:spLocks noChangeShapeType="1"/>
            </p:cNvSpPr>
            <p:nvPr/>
          </p:nvSpPr>
          <p:spPr bwMode="auto">
            <a:xfrm flipV="1">
              <a:off x="4899" y="1480"/>
              <a:ext cx="703" cy="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2" name="Line 88"/>
            <p:cNvSpPr>
              <a:spLocks noChangeShapeType="1"/>
            </p:cNvSpPr>
            <p:nvPr/>
          </p:nvSpPr>
          <p:spPr bwMode="auto">
            <a:xfrm>
              <a:off x="4899" y="2522"/>
              <a:ext cx="72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3" name="Line 89"/>
            <p:cNvSpPr>
              <a:spLocks noChangeShapeType="1"/>
            </p:cNvSpPr>
            <p:nvPr/>
          </p:nvSpPr>
          <p:spPr bwMode="auto">
            <a:xfrm>
              <a:off x="5602" y="1480"/>
              <a:ext cx="23" cy="104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4" name="Text Box 91"/>
            <p:cNvSpPr txBox="1">
              <a:spLocks noChangeArrowheads="1"/>
            </p:cNvSpPr>
            <p:nvPr/>
          </p:nvSpPr>
          <p:spPr bwMode="auto">
            <a:xfrm>
              <a:off x="4951" y="2187"/>
              <a:ext cx="6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800" b="1" i="1"/>
                <a:t>AES oder</a:t>
              </a:r>
            </a:p>
            <a:p>
              <a:pPr algn="ctr" eaLnBrk="1" hangingPunct="1">
                <a:spcBef>
                  <a:spcPct val="0"/>
                </a:spcBef>
                <a:buFontTx/>
                <a:buNone/>
              </a:pPr>
              <a:r>
                <a:rPr lang="de-DE" altLang="de-DE" sz="800" b="1" i="1"/>
                <a:t>Technik</a:t>
              </a:r>
            </a:p>
            <a:p>
              <a:pPr algn="ctr" eaLnBrk="1" hangingPunct="1">
                <a:spcBef>
                  <a:spcPct val="0"/>
                </a:spcBef>
                <a:buFontTx/>
                <a:buNone/>
              </a:pPr>
              <a:r>
                <a:rPr lang="de-DE" altLang="de-DE" sz="800" b="1" i="1"/>
                <a:t>+ 1 Arbeitslehre</a:t>
              </a:r>
            </a:p>
          </p:txBody>
        </p:sp>
        <p:sp>
          <p:nvSpPr>
            <p:cNvPr id="5225" name="Text Box 92"/>
            <p:cNvSpPr txBox="1">
              <a:spLocks noChangeArrowheads="1"/>
            </p:cNvSpPr>
            <p:nvPr/>
          </p:nvSpPr>
          <p:spPr bwMode="auto">
            <a:xfrm>
              <a:off x="4944" y="1842"/>
              <a:ext cx="635" cy="270"/>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100"/>
                <a:t>Hauptschul-</a:t>
              </a:r>
            </a:p>
            <a:p>
              <a:pPr algn="ctr" eaLnBrk="1" hangingPunct="1">
                <a:spcBef>
                  <a:spcPct val="0"/>
                </a:spcBef>
                <a:buFontTx/>
                <a:buNone/>
              </a:pPr>
              <a:r>
                <a:rPr lang="de-DE" altLang="de-DE" sz="1100"/>
                <a:t>abschluss</a:t>
              </a:r>
            </a:p>
          </p:txBody>
        </p:sp>
        <p:sp>
          <p:nvSpPr>
            <p:cNvPr id="5226" name="Text Box 93"/>
            <p:cNvSpPr txBox="1">
              <a:spLocks noChangeArrowheads="1"/>
            </p:cNvSpPr>
            <p:nvPr/>
          </p:nvSpPr>
          <p:spPr bwMode="auto">
            <a:xfrm>
              <a:off x="4422" y="1261"/>
              <a:ext cx="1240" cy="173"/>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u="sng"/>
                <a:t>Werkrealschulabschluss</a:t>
              </a:r>
            </a:p>
          </p:txBody>
        </p:sp>
        <p:sp>
          <p:nvSpPr>
            <p:cNvPr id="5227" name="Text Box 94"/>
            <p:cNvSpPr txBox="1">
              <a:spLocks noChangeArrowheads="1"/>
            </p:cNvSpPr>
            <p:nvPr/>
          </p:nvSpPr>
          <p:spPr bwMode="auto">
            <a:xfrm rot="10800000">
              <a:off x="409" y="1661"/>
              <a:ext cx="289"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solidFill>
                    <a:schemeClr val="accent2"/>
                  </a:solidFill>
                </a:rPr>
                <a:t>Mittelstufe</a:t>
              </a:r>
            </a:p>
          </p:txBody>
        </p:sp>
      </p:grpSp>
      <p:grpSp>
        <p:nvGrpSpPr>
          <p:cNvPr id="7177" name="Group 95"/>
          <p:cNvGrpSpPr>
            <a:grpSpLocks/>
          </p:cNvGrpSpPr>
          <p:nvPr/>
        </p:nvGrpSpPr>
        <p:grpSpPr bwMode="auto">
          <a:xfrm>
            <a:off x="468313" y="3986213"/>
            <a:ext cx="8461375" cy="1820862"/>
            <a:chOff x="295" y="2511"/>
            <a:chExt cx="5330" cy="1147"/>
          </a:xfrm>
        </p:grpSpPr>
        <p:sp>
          <p:nvSpPr>
            <p:cNvPr id="5143" name="Rectangle 96"/>
            <p:cNvSpPr>
              <a:spLocks noChangeArrowheads="1"/>
            </p:cNvSpPr>
            <p:nvPr/>
          </p:nvSpPr>
          <p:spPr bwMode="auto">
            <a:xfrm>
              <a:off x="635" y="3266"/>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1</a:t>
              </a:r>
            </a:p>
            <a:p>
              <a:pPr eaLnBrk="1" hangingPunct="1">
                <a:buFontTx/>
                <a:buNone/>
              </a:pPr>
              <a:endParaRPr lang="de-DE" altLang="de-DE" sz="400" b="1"/>
            </a:p>
          </p:txBody>
        </p:sp>
        <p:sp>
          <p:nvSpPr>
            <p:cNvPr id="5144" name="Rectangle 97"/>
            <p:cNvSpPr>
              <a:spLocks noChangeArrowheads="1"/>
            </p:cNvSpPr>
            <p:nvPr/>
          </p:nvSpPr>
          <p:spPr bwMode="auto">
            <a:xfrm>
              <a:off x="635" y="2917"/>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2</a:t>
              </a:r>
            </a:p>
            <a:p>
              <a:pPr eaLnBrk="1" hangingPunct="1">
                <a:buFontTx/>
                <a:buNone/>
              </a:pPr>
              <a:endParaRPr lang="de-DE" altLang="de-DE" sz="400" b="1"/>
            </a:p>
          </p:txBody>
        </p:sp>
        <p:sp>
          <p:nvSpPr>
            <p:cNvPr id="5145" name="Rectangle 98"/>
            <p:cNvSpPr>
              <a:spLocks noChangeArrowheads="1"/>
            </p:cNvSpPr>
            <p:nvPr/>
          </p:nvSpPr>
          <p:spPr bwMode="auto">
            <a:xfrm>
              <a:off x="635" y="2568"/>
              <a:ext cx="544" cy="349"/>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400" b="1"/>
            </a:p>
            <a:p>
              <a:pPr eaLnBrk="1" hangingPunct="1">
                <a:buFontTx/>
                <a:buNone/>
              </a:pPr>
              <a:r>
                <a:rPr lang="de-DE" altLang="de-DE" sz="1800" b="1"/>
                <a:t>O 3</a:t>
              </a:r>
            </a:p>
            <a:p>
              <a:pPr eaLnBrk="1" hangingPunct="1">
                <a:buFontTx/>
                <a:buNone/>
              </a:pPr>
              <a:endParaRPr lang="de-DE" altLang="de-DE" sz="400" b="1"/>
            </a:p>
          </p:txBody>
        </p:sp>
        <p:sp>
          <p:nvSpPr>
            <p:cNvPr id="5146" name="Line 99"/>
            <p:cNvSpPr>
              <a:spLocks noChangeShapeType="1"/>
            </p:cNvSpPr>
            <p:nvPr/>
          </p:nvSpPr>
          <p:spPr bwMode="auto">
            <a:xfrm>
              <a:off x="635" y="2568"/>
              <a:ext cx="5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7" name="Line 100"/>
            <p:cNvSpPr>
              <a:spLocks noChangeShapeType="1"/>
            </p:cNvSpPr>
            <p:nvPr/>
          </p:nvSpPr>
          <p:spPr bwMode="auto">
            <a:xfrm>
              <a:off x="635" y="2917"/>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8" name="Line 101"/>
            <p:cNvSpPr>
              <a:spLocks noChangeShapeType="1"/>
            </p:cNvSpPr>
            <p:nvPr/>
          </p:nvSpPr>
          <p:spPr bwMode="auto">
            <a:xfrm>
              <a:off x="635" y="3266"/>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9" name="Line 102"/>
            <p:cNvSpPr>
              <a:spLocks noChangeShapeType="1"/>
            </p:cNvSpPr>
            <p:nvPr/>
          </p:nvSpPr>
          <p:spPr bwMode="auto">
            <a:xfrm>
              <a:off x="635" y="3615"/>
              <a:ext cx="5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0" name="Line 103"/>
            <p:cNvSpPr>
              <a:spLocks noChangeShapeType="1"/>
            </p:cNvSpPr>
            <p:nvPr/>
          </p:nvSpPr>
          <p:spPr bwMode="auto">
            <a:xfrm>
              <a:off x="635" y="2568"/>
              <a:ext cx="0" cy="10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1" name="Line 104"/>
            <p:cNvSpPr>
              <a:spLocks noChangeShapeType="1"/>
            </p:cNvSpPr>
            <p:nvPr/>
          </p:nvSpPr>
          <p:spPr bwMode="auto">
            <a:xfrm>
              <a:off x="1179" y="2568"/>
              <a:ext cx="0" cy="10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2" name="Text Box 105"/>
            <p:cNvSpPr txBox="1">
              <a:spLocks noChangeArrowheads="1"/>
            </p:cNvSpPr>
            <p:nvPr/>
          </p:nvSpPr>
          <p:spPr bwMode="auto">
            <a:xfrm>
              <a:off x="295" y="2667"/>
              <a:ext cx="16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a:t>7</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6</a:t>
              </a:r>
            </a:p>
            <a:p>
              <a:pPr eaLnBrk="1" hangingPunct="1">
                <a:spcBef>
                  <a:spcPct val="0"/>
                </a:spcBef>
                <a:buFontTx/>
                <a:buNone/>
              </a:pPr>
              <a:endParaRPr lang="de-DE" altLang="de-DE" sz="1200" b="1"/>
            </a:p>
            <a:p>
              <a:pPr eaLnBrk="1" hangingPunct="1">
                <a:spcBef>
                  <a:spcPct val="0"/>
                </a:spcBef>
                <a:buFontTx/>
                <a:buNone/>
              </a:pPr>
              <a:endParaRPr lang="de-DE" altLang="de-DE" sz="1200" b="1"/>
            </a:p>
            <a:p>
              <a:pPr eaLnBrk="1" hangingPunct="1">
                <a:spcBef>
                  <a:spcPct val="0"/>
                </a:spcBef>
                <a:buFontTx/>
                <a:buNone/>
              </a:pPr>
              <a:r>
                <a:rPr lang="de-DE" altLang="de-DE" sz="1200" b="1"/>
                <a:t>5</a:t>
              </a:r>
            </a:p>
          </p:txBody>
        </p:sp>
        <p:sp>
          <p:nvSpPr>
            <p:cNvPr id="5153" name="Rectangle 106"/>
            <p:cNvSpPr>
              <a:spLocks noChangeArrowheads="1"/>
            </p:cNvSpPr>
            <p:nvPr/>
          </p:nvSpPr>
          <p:spPr bwMode="auto">
            <a:xfrm>
              <a:off x="1089" y="3263"/>
              <a:ext cx="4536"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DE" altLang="de-DE" sz="1800" b="1" i="1"/>
            </a:p>
          </p:txBody>
        </p:sp>
        <p:sp>
          <p:nvSpPr>
            <p:cNvPr id="5154" name="Rectangle 107"/>
            <p:cNvSpPr>
              <a:spLocks noChangeArrowheads="1"/>
            </p:cNvSpPr>
            <p:nvPr/>
          </p:nvSpPr>
          <p:spPr bwMode="auto">
            <a:xfrm>
              <a:off x="1089" y="2916"/>
              <a:ext cx="4536" cy="3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55" name="Rectangle 108"/>
            <p:cNvSpPr>
              <a:spLocks noChangeArrowheads="1"/>
            </p:cNvSpPr>
            <p:nvPr/>
          </p:nvSpPr>
          <p:spPr bwMode="auto">
            <a:xfrm>
              <a:off x="1089" y="2568"/>
              <a:ext cx="4536" cy="3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2800"/>
            </a:p>
          </p:txBody>
        </p:sp>
        <p:sp>
          <p:nvSpPr>
            <p:cNvPr id="5156" name="Line 109"/>
            <p:cNvSpPr>
              <a:spLocks noChangeShapeType="1"/>
            </p:cNvSpPr>
            <p:nvPr/>
          </p:nvSpPr>
          <p:spPr bwMode="auto">
            <a:xfrm>
              <a:off x="1089" y="2568"/>
              <a:ext cx="4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7" name="Line 110"/>
            <p:cNvSpPr>
              <a:spLocks noChangeShapeType="1"/>
            </p:cNvSpPr>
            <p:nvPr/>
          </p:nvSpPr>
          <p:spPr bwMode="auto">
            <a:xfrm>
              <a:off x="1089" y="2916"/>
              <a:ext cx="4536"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58" name="Line 111"/>
            <p:cNvSpPr>
              <a:spLocks noChangeShapeType="1"/>
            </p:cNvSpPr>
            <p:nvPr/>
          </p:nvSpPr>
          <p:spPr bwMode="auto">
            <a:xfrm>
              <a:off x="1089" y="3263"/>
              <a:ext cx="4536"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59" name="Line 112"/>
            <p:cNvSpPr>
              <a:spLocks noChangeShapeType="1"/>
            </p:cNvSpPr>
            <p:nvPr/>
          </p:nvSpPr>
          <p:spPr bwMode="auto">
            <a:xfrm>
              <a:off x="1089" y="3611"/>
              <a:ext cx="45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0" name="Line 113"/>
            <p:cNvSpPr>
              <a:spLocks noChangeShapeType="1"/>
            </p:cNvSpPr>
            <p:nvPr/>
          </p:nvSpPr>
          <p:spPr bwMode="auto">
            <a:xfrm>
              <a:off x="1089" y="2568"/>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1" name="Line 114"/>
            <p:cNvSpPr>
              <a:spLocks noChangeShapeType="1"/>
            </p:cNvSpPr>
            <p:nvPr/>
          </p:nvSpPr>
          <p:spPr bwMode="auto">
            <a:xfrm>
              <a:off x="5625" y="2568"/>
              <a:ext cx="0" cy="104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62" name="Text Box 115"/>
            <p:cNvSpPr txBox="1">
              <a:spLocks noChangeArrowheads="1"/>
            </p:cNvSpPr>
            <p:nvPr/>
          </p:nvSpPr>
          <p:spPr bwMode="auto">
            <a:xfrm>
              <a:off x="2359" y="3367"/>
              <a:ext cx="15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1. Fremdsprache: </a:t>
              </a:r>
              <a:r>
                <a:rPr lang="de-DE" altLang="de-DE" sz="1400" b="1" i="1"/>
                <a:t>Englisch</a:t>
              </a:r>
            </a:p>
          </p:txBody>
        </p:sp>
        <p:sp>
          <p:nvSpPr>
            <p:cNvPr id="5163" name="Text Box 116"/>
            <p:cNvSpPr txBox="1">
              <a:spLocks noChangeArrowheads="1"/>
            </p:cNvSpPr>
            <p:nvPr/>
          </p:nvSpPr>
          <p:spPr bwMode="auto">
            <a:xfrm>
              <a:off x="2178" y="3134"/>
              <a:ext cx="2459" cy="250"/>
            </a:xfrm>
            <a:prstGeom prst="rect">
              <a:avLst/>
            </a:prstGeom>
            <a:solidFill>
              <a:srgbClr val="B1C4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b="1"/>
                <a:t>Integrierte   Orientierungsstufe</a:t>
              </a:r>
            </a:p>
          </p:txBody>
        </p:sp>
        <p:sp>
          <p:nvSpPr>
            <p:cNvPr id="5164" name="Text Box 117"/>
            <p:cNvSpPr txBox="1">
              <a:spLocks noChangeArrowheads="1"/>
            </p:cNvSpPr>
            <p:nvPr/>
          </p:nvSpPr>
          <p:spPr bwMode="auto">
            <a:xfrm>
              <a:off x="1270" y="2658"/>
              <a:ext cx="18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+ 2 Wochenstunden </a:t>
              </a:r>
              <a:r>
                <a:rPr lang="de-DE" altLang="de-DE" sz="1400" b="1" i="1"/>
                <a:t>Arbeitslehre</a:t>
              </a:r>
            </a:p>
          </p:txBody>
        </p:sp>
        <p:sp>
          <p:nvSpPr>
            <p:cNvPr id="5165" name="Text Box 118"/>
            <p:cNvSpPr txBox="1">
              <a:spLocks noChangeArrowheads="1"/>
            </p:cNvSpPr>
            <p:nvPr/>
          </p:nvSpPr>
          <p:spPr bwMode="auto">
            <a:xfrm>
              <a:off x="3584" y="2659"/>
              <a:ext cx="18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+ 2 Wochenstunden </a:t>
              </a:r>
              <a:r>
                <a:rPr lang="de-DE" altLang="de-DE" sz="1400" b="1" i="1"/>
                <a:t>Arbeitslehre</a:t>
              </a:r>
            </a:p>
          </p:txBody>
        </p:sp>
        <p:sp>
          <p:nvSpPr>
            <p:cNvPr id="5166" name="Text Box 119"/>
            <p:cNvSpPr txBox="1">
              <a:spLocks noChangeArrowheads="1"/>
            </p:cNvSpPr>
            <p:nvPr/>
          </p:nvSpPr>
          <p:spPr bwMode="auto">
            <a:xfrm>
              <a:off x="1134" y="2920"/>
              <a:ext cx="20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2. Fremdsprache: </a:t>
              </a:r>
              <a:r>
                <a:rPr lang="de-DE" altLang="de-DE" sz="1400" b="1" i="1"/>
                <a:t>Französisch/Latein</a:t>
              </a:r>
            </a:p>
          </p:txBody>
        </p:sp>
        <p:sp>
          <p:nvSpPr>
            <p:cNvPr id="5167" name="Line 120"/>
            <p:cNvSpPr>
              <a:spLocks noChangeShapeType="1"/>
            </p:cNvSpPr>
            <p:nvPr/>
          </p:nvSpPr>
          <p:spPr bwMode="auto">
            <a:xfrm flipV="1">
              <a:off x="3266" y="2931"/>
              <a:ext cx="0" cy="182"/>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68" name="Line 121"/>
            <p:cNvSpPr>
              <a:spLocks noChangeShapeType="1"/>
            </p:cNvSpPr>
            <p:nvPr/>
          </p:nvSpPr>
          <p:spPr bwMode="auto">
            <a:xfrm>
              <a:off x="3266" y="2614"/>
              <a:ext cx="0" cy="272"/>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5169" name="Text Box 122"/>
            <p:cNvSpPr txBox="1">
              <a:spLocks noChangeArrowheads="1"/>
            </p:cNvSpPr>
            <p:nvPr/>
          </p:nvSpPr>
          <p:spPr bwMode="auto">
            <a:xfrm>
              <a:off x="3894" y="2931"/>
              <a:ext cx="10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b="1"/>
                <a:t>AES und Technik</a:t>
              </a:r>
              <a:endParaRPr lang="de-DE" altLang="de-DE" sz="1400" b="1" i="1"/>
            </a:p>
          </p:txBody>
        </p:sp>
        <p:sp>
          <p:nvSpPr>
            <p:cNvPr id="5170" name="Text Box 123"/>
            <p:cNvSpPr txBox="1">
              <a:spLocks noChangeArrowheads="1"/>
            </p:cNvSpPr>
            <p:nvPr/>
          </p:nvSpPr>
          <p:spPr bwMode="auto">
            <a:xfrm rot="10800000">
              <a:off x="457" y="2511"/>
              <a:ext cx="231"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200" b="1">
                  <a:solidFill>
                    <a:schemeClr val="accent2"/>
                  </a:solidFill>
                </a:rPr>
                <a:t>Erw. Orientierungsstufe</a:t>
              </a:r>
            </a:p>
          </p:txBody>
        </p:sp>
      </p:grpSp>
      <p:grpSp>
        <p:nvGrpSpPr>
          <p:cNvPr id="7178" name="Group 124"/>
          <p:cNvGrpSpPr>
            <a:grpSpLocks/>
          </p:cNvGrpSpPr>
          <p:nvPr/>
        </p:nvGrpSpPr>
        <p:grpSpPr bwMode="auto">
          <a:xfrm>
            <a:off x="36513" y="647700"/>
            <a:ext cx="8750300" cy="6048375"/>
            <a:chOff x="113" y="391"/>
            <a:chExt cx="5512" cy="3810"/>
          </a:xfrm>
        </p:grpSpPr>
        <p:sp>
          <p:nvSpPr>
            <p:cNvPr id="5140" name="Text Box 125"/>
            <p:cNvSpPr txBox="1">
              <a:spLocks noChangeArrowheads="1"/>
            </p:cNvSpPr>
            <p:nvPr/>
          </p:nvSpPr>
          <p:spPr bwMode="auto">
            <a:xfrm>
              <a:off x="635" y="3772"/>
              <a:ext cx="4990" cy="429"/>
            </a:xfrm>
            <a:prstGeom prst="rect">
              <a:avLst/>
            </a:prstGeom>
            <a:solidFill>
              <a:srgbClr val="D1CDCD"/>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1000" b="1"/>
            </a:p>
            <a:p>
              <a:pPr algn="ctr" eaLnBrk="1" hangingPunct="1">
                <a:spcBef>
                  <a:spcPct val="0"/>
                </a:spcBef>
                <a:buFontTx/>
                <a:buNone/>
              </a:pPr>
              <a:r>
                <a:rPr lang="de-DE" altLang="de-DE" sz="1800" b="1"/>
                <a:t>Grundschule</a:t>
              </a:r>
            </a:p>
            <a:p>
              <a:pPr algn="ctr" eaLnBrk="1" hangingPunct="1">
                <a:spcBef>
                  <a:spcPct val="0"/>
                </a:spcBef>
                <a:buFontTx/>
                <a:buNone/>
              </a:pPr>
              <a:endParaRPr lang="de-DE" altLang="de-DE" sz="1000" b="1"/>
            </a:p>
          </p:txBody>
        </p:sp>
        <p:sp>
          <p:nvSpPr>
            <p:cNvPr id="5141" name="Text Box 126"/>
            <p:cNvSpPr txBox="1">
              <a:spLocks noChangeArrowheads="1"/>
            </p:cNvSpPr>
            <p:nvPr/>
          </p:nvSpPr>
          <p:spPr bwMode="auto">
            <a:xfrm>
              <a:off x="406" y="3748"/>
              <a:ext cx="1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a:t>4</a:t>
              </a:r>
            </a:p>
            <a:p>
              <a:pPr eaLnBrk="1" hangingPunct="1">
                <a:spcBef>
                  <a:spcPct val="0"/>
                </a:spcBef>
                <a:buFontTx/>
                <a:buNone/>
              </a:pPr>
              <a:r>
                <a:rPr lang="de-DE" altLang="de-DE" sz="1000" b="1"/>
                <a:t>3</a:t>
              </a:r>
            </a:p>
            <a:p>
              <a:pPr eaLnBrk="1" hangingPunct="1">
                <a:spcBef>
                  <a:spcPct val="0"/>
                </a:spcBef>
                <a:buFontTx/>
                <a:buNone/>
              </a:pPr>
              <a:r>
                <a:rPr lang="de-DE" altLang="de-DE" sz="1000" b="1"/>
                <a:t>2</a:t>
              </a:r>
            </a:p>
            <a:p>
              <a:pPr eaLnBrk="1" hangingPunct="1">
                <a:spcBef>
                  <a:spcPct val="0"/>
                </a:spcBef>
                <a:buFontTx/>
                <a:buNone/>
              </a:pPr>
              <a:r>
                <a:rPr lang="de-DE" altLang="de-DE" sz="1000" b="1"/>
                <a:t>1</a:t>
              </a:r>
            </a:p>
          </p:txBody>
        </p:sp>
        <p:sp>
          <p:nvSpPr>
            <p:cNvPr id="5142" name="Text Box 128"/>
            <p:cNvSpPr txBox="1">
              <a:spLocks noChangeArrowheads="1"/>
            </p:cNvSpPr>
            <p:nvPr/>
          </p:nvSpPr>
          <p:spPr bwMode="auto">
            <a:xfrm>
              <a:off x="113" y="391"/>
              <a:ext cx="260" cy="3765"/>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500" b="1"/>
                <a:t>  J     A     H     R     G    A     N     G     S     S     T     U     F     E     N</a:t>
              </a:r>
            </a:p>
          </p:txBody>
        </p:sp>
      </p:grpSp>
      <p:sp>
        <p:nvSpPr>
          <p:cNvPr id="5130" name="Text Box 129"/>
          <p:cNvSpPr txBox="1">
            <a:spLocks noChangeArrowheads="1"/>
          </p:cNvSpPr>
          <p:nvPr/>
        </p:nvSpPr>
        <p:spPr bwMode="auto">
          <a:xfrm>
            <a:off x="7092950" y="126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2898" name="Rectangle 130"/>
          <p:cNvSpPr>
            <a:spLocks noChangeArrowheads="1"/>
          </p:cNvSpPr>
          <p:nvPr/>
        </p:nvSpPr>
        <p:spPr bwMode="auto">
          <a:xfrm>
            <a:off x="7037388" y="2349500"/>
            <a:ext cx="720725" cy="574675"/>
          </a:xfrm>
          <a:prstGeom prst="rect">
            <a:avLst/>
          </a:prstGeom>
          <a:solidFill>
            <a:srgbClr val="4CC8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de-DE" altLang="de-DE" sz="800" b="1"/>
          </a:p>
          <a:p>
            <a:pPr algn="ctr" eaLnBrk="1" hangingPunct="1">
              <a:buFontTx/>
              <a:buNone/>
            </a:pPr>
            <a:r>
              <a:rPr lang="de-DE" altLang="de-DE" sz="1100" b="1"/>
              <a:t>WRS 10</a:t>
            </a:r>
          </a:p>
        </p:txBody>
      </p:sp>
      <p:sp>
        <p:nvSpPr>
          <p:cNvPr id="32899" name="Line 131"/>
          <p:cNvSpPr>
            <a:spLocks noChangeShapeType="1"/>
          </p:cNvSpPr>
          <p:nvPr/>
        </p:nvSpPr>
        <p:spPr bwMode="auto">
          <a:xfrm>
            <a:off x="7019925" y="29241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0" name="Line 132"/>
          <p:cNvSpPr>
            <a:spLocks noChangeShapeType="1"/>
          </p:cNvSpPr>
          <p:nvPr/>
        </p:nvSpPr>
        <p:spPr bwMode="auto">
          <a:xfrm>
            <a:off x="7019925" y="3357563"/>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1" name="Line 133"/>
          <p:cNvSpPr>
            <a:spLocks noChangeShapeType="1"/>
          </p:cNvSpPr>
          <p:nvPr/>
        </p:nvSpPr>
        <p:spPr bwMode="auto">
          <a:xfrm>
            <a:off x="7740650" y="2349500"/>
            <a:ext cx="0" cy="16557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902" name="Line 134"/>
          <p:cNvSpPr>
            <a:spLocks noChangeShapeType="1"/>
          </p:cNvSpPr>
          <p:nvPr/>
        </p:nvSpPr>
        <p:spPr bwMode="auto">
          <a:xfrm>
            <a:off x="7019925" y="2349500"/>
            <a:ext cx="0" cy="16557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5" name="Text Box 52"/>
          <p:cNvSpPr txBox="1">
            <a:spLocks noChangeArrowheads="1"/>
          </p:cNvSpPr>
          <p:nvPr/>
        </p:nvSpPr>
        <p:spPr bwMode="auto">
          <a:xfrm>
            <a:off x="2967038" y="2824163"/>
            <a:ext cx="520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000" b="1" u="sng"/>
              <a:t>Sport</a:t>
            </a:r>
          </a:p>
        </p:txBody>
      </p:sp>
      <p:sp>
        <p:nvSpPr>
          <p:cNvPr id="7186" name="Line 46"/>
          <p:cNvSpPr>
            <a:spLocks noChangeShapeType="1"/>
          </p:cNvSpPr>
          <p:nvPr/>
        </p:nvSpPr>
        <p:spPr bwMode="auto">
          <a:xfrm>
            <a:off x="2987675" y="2708275"/>
            <a:ext cx="0" cy="1296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 name="Text Box 2"/>
          <p:cNvSpPr txBox="1">
            <a:spLocks noChangeArrowheads="1"/>
          </p:cNvSpPr>
          <p:nvPr/>
        </p:nvSpPr>
        <p:spPr bwMode="auto">
          <a:xfrm>
            <a:off x="3530600" y="115888"/>
            <a:ext cx="5578475" cy="730250"/>
          </a:xfrm>
          <a:prstGeom prst="rect">
            <a:avLst/>
          </a:prstGeom>
          <a:solidFill>
            <a:srgbClr val="EDF6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400" b="1">
                <a:solidFill>
                  <a:srgbClr val="6666FF"/>
                </a:solidFill>
              </a:rPr>
              <a:t>STRUKTURMODELL</a:t>
            </a:r>
          </a:p>
          <a:p>
            <a:pPr algn="ctr" eaLnBrk="1" hangingPunct="1">
              <a:spcBef>
                <a:spcPct val="0"/>
              </a:spcBef>
              <a:buFontTx/>
              <a:buNone/>
            </a:pPr>
            <a:r>
              <a:rPr lang="de-DE" altLang="de-DE" sz="1400" b="1">
                <a:solidFill>
                  <a:srgbClr val="6666FF"/>
                </a:solidFill>
              </a:rPr>
              <a:t>INTEGRIERTE GESAMTSCHULE MANNHEIM – HERZOGENRIED</a:t>
            </a:r>
          </a:p>
          <a:p>
            <a:pPr algn="ctr" eaLnBrk="1" hangingPunct="1">
              <a:spcBef>
                <a:spcPct val="0"/>
              </a:spcBef>
              <a:buFontTx/>
              <a:buNone/>
            </a:pPr>
            <a:r>
              <a:rPr lang="de-DE" altLang="de-DE" sz="1400">
                <a:solidFill>
                  <a:srgbClr val="6666FF"/>
                </a:solidFill>
              </a:rPr>
              <a:t>Stufen – Schularten - Fremdsprachenfolge</a:t>
            </a:r>
          </a:p>
        </p:txBody>
      </p:sp>
      <p:sp>
        <p:nvSpPr>
          <p:cNvPr id="5139" name="Text Box 37"/>
          <p:cNvSpPr txBox="1">
            <a:spLocks noChangeArrowheads="1"/>
          </p:cNvSpPr>
          <p:nvPr/>
        </p:nvSpPr>
        <p:spPr bwMode="auto">
          <a:xfrm>
            <a:off x="7072313" y="1109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784833276"/>
      </p:ext>
    </p:extLst>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77A3E3-78FF-48E3-993E-795C6A67E21C}" type="slidenum">
              <a:rPr lang="de-DE" altLang="de-DE" sz="1400" smtClean="0"/>
              <a:pPr>
                <a:spcBef>
                  <a:spcPct val="0"/>
                </a:spcBef>
                <a:buFontTx/>
                <a:buNone/>
              </a:pPr>
              <a:t>21</a:t>
            </a:fld>
            <a:endParaRPr lang="de-DE" altLang="de-DE" sz="1400"/>
          </a:p>
        </p:txBody>
      </p:sp>
      <p:grpSp>
        <p:nvGrpSpPr>
          <p:cNvPr id="2" name="Gruppieren 1"/>
          <p:cNvGrpSpPr>
            <a:grpSpLocks/>
          </p:cNvGrpSpPr>
          <p:nvPr/>
        </p:nvGrpSpPr>
        <p:grpSpPr bwMode="auto">
          <a:xfrm>
            <a:off x="0" y="-236538"/>
            <a:ext cx="9109075" cy="6958013"/>
            <a:chOff x="221960" y="199071"/>
            <a:chExt cx="9109075" cy="6958013"/>
          </a:xfrm>
        </p:grpSpPr>
        <p:sp>
          <p:nvSpPr>
            <p:cNvPr id="7172" name="Text Box 39"/>
            <p:cNvSpPr txBox="1">
              <a:spLocks noChangeArrowheads="1"/>
            </p:cNvSpPr>
            <p:nvPr/>
          </p:nvSpPr>
          <p:spPr bwMode="auto">
            <a:xfrm>
              <a:off x="221960" y="199071"/>
              <a:ext cx="9109075" cy="6958013"/>
            </a:xfrm>
            <a:prstGeom prst="rect">
              <a:avLst/>
            </a:prstGeom>
            <a:solidFill>
              <a:srgbClr val="FAFC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r>
                <a:rPr lang="de-DE" altLang="de-DE" sz="1800"/>
                <a:t>                                                  </a:t>
              </a:r>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endParaRPr lang="de-DE" altLang="de-DE" sz="1800"/>
            </a:p>
            <a:p>
              <a:pPr eaLnBrk="1" hangingPunct="1">
                <a:spcBef>
                  <a:spcPct val="0"/>
                </a:spcBef>
                <a:buFontTx/>
                <a:buNone/>
              </a:pPr>
              <a:r>
                <a:rPr lang="de-DE" altLang="de-DE" sz="1800"/>
                <a:t>                                                                                                                                                                                                                                                   </a:t>
              </a:r>
            </a:p>
          </p:txBody>
        </p:sp>
        <p:grpSp>
          <p:nvGrpSpPr>
            <p:cNvPr id="7173" name="Group 54"/>
            <p:cNvGrpSpPr>
              <a:grpSpLocks/>
            </p:cNvGrpSpPr>
            <p:nvPr/>
          </p:nvGrpSpPr>
          <p:grpSpPr bwMode="auto">
            <a:xfrm>
              <a:off x="758599" y="846901"/>
              <a:ext cx="8064500" cy="5859464"/>
              <a:chOff x="521" y="178"/>
              <a:chExt cx="5080" cy="3691"/>
            </a:xfrm>
          </p:grpSpPr>
          <p:sp>
            <p:nvSpPr>
              <p:cNvPr id="7174" name="Text Box 40"/>
              <p:cNvSpPr txBox="1">
                <a:spLocks noChangeArrowheads="1"/>
              </p:cNvSpPr>
              <p:nvPr/>
            </p:nvSpPr>
            <p:spPr bwMode="auto">
              <a:xfrm>
                <a:off x="797" y="178"/>
                <a:ext cx="4280" cy="573"/>
              </a:xfrm>
              <a:prstGeom prst="rect">
                <a:avLst/>
              </a:prstGeom>
              <a:solidFill>
                <a:srgbClr val="F0DAAE"/>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2800" b="1" u="sng">
                    <a:solidFill>
                      <a:srgbClr val="FF0000"/>
                    </a:solidFill>
                  </a:rPr>
                  <a:t>Beispiel</a:t>
                </a:r>
                <a:r>
                  <a:rPr lang="de-DE" altLang="de-DE" sz="2400" b="1">
                    <a:solidFill>
                      <a:srgbClr val="FF0000"/>
                    </a:solidFill>
                  </a:rPr>
                  <a:t>: </a:t>
                </a:r>
              </a:p>
              <a:p>
                <a:pPr algn="ctr" eaLnBrk="1" hangingPunct="1">
                  <a:spcBef>
                    <a:spcPct val="0"/>
                  </a:spcBef>
                  <a:buFontTx/>
                  <a:buNone/>
                </a:pPr>
                <a:r>
                  <a:rPr lang="de-DE" altLang="de-DE" sz="2400" b="1">
                    <a:solidFill>
                      <a:srgbClr val="FF0000"/>
                    </a:solidFill>
                  </a:rPr>
                  <a:t>Differenzierter Unterricht im Fach</a:t>
                </a:r>
                <a:r>
                  <a:rPr lang="de-DE" altLang="de-DE" sz="2400" b="1"/>
                  <a:t> </a:t>
                </a:r>
                <a:r>
                  <a:rPr lang="de-DE" altLang="de-DE" sz="2400" b="1">
                    <a:solidFill>
                      <a:srgbClr val="FF0000"/>
                    </a:solidFill>
                  </a:rPr>
                  <a:t>Englisch</a:t>
                </a:r>
              </a:p>
            </p:txBody>
          </p:sp>
          <p:sp>
            <p:nvSpPr>
              <p:cNvPr id="7175" name="Text Box 41"/>
              <p:cNvSpPr txBox="1">
                <a:spLocks noChangeArrowheads="1"/>
              </p:cNvSpPr>
              <p:nvPr/>
            </p:nvSpPr>
            <p:spPr bwMode="auto">
              <a:xfrm>
                <a:off x="1953" y="902"/>
                <a:ext cx="1251" cy="420"/>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600" b="1"/>
                  <a:t>6a</a:t>
                </a:r>
              </a:p>
            </p:txBody>
          </p:sp>
          <p:sp>
            <p:nvSpPr>
              <p:cNvPr id="7176" name="Text Box 42"/>
              <p:cNvSpPr txBox="1">
                <a:spLocks noChangeArrowheads="1"/>
              </p:cNvSpPr>
              <p:nvPr/>
            </p:nvSpPr>
            <p:spPr bwMode="auto">
              <a:xfrm>
                <a:off x="537" y="1690"/>
                <a:ext cx="1300" cy="368"/>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b="1"/>
                  <a:t>A-Kurs</a:t>
                </a:r>
              </a:p>
            </p:txBody>
          </p:sp>
          <p:sp>
            <p:nvSpPr>
              <p:cNvPr id="7177" name="Text Box 43"/>
              <p:cNvSpPr txBox="1">
                <a:spLocks noChangeArrowheads="1"/>
              </p:cNvSpPr>
              <p:nvPr/>
            </p:nvSpPr>
            <p:spPr bwMode="auto">
              <a:xfrm>
                <a:off x="521" y="2864"/>
                <a:ext cx="1300" cy="368"/>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b="1"/>
                  <a:t>B-Kurs</a:t>
                </a:r>
              </a:p>
            </p:txBody>
          </p:sp>
          <p:sp>
            <p:nvSpPr>
              <p:cNvPr id="7178" name="Text Box 44"/>
              <p:cNvSpPr txBox="1">
                <a:spLocks noChangeArrowheads="1"/>
              </p:cNvSpPr>
              <p:nvPr/>
            </p:nvSpPr>
            <p:spPr bwMode="auto">
              <a:xfrm>
                <a:off x="521" y="3489"/>
                <a:ext cx="1300" cy="368"/>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b="1"/>
                  <a:t>C-Kurs</a:t>
                </a:r>
              </a:p>
            </p:txBody>
          </p:sp>
          <p:sp>
            <p:nvSpPr>
              <p:cNvPr id="7179" name="Text Box 46"/>
              <p:cNvSpPr txBox="1">
                <a:spLocks noChangeArrowheads="1"/>
              </p:cNvSpPr>
              <p:nvPr/>
            </p:nvSpPr>
            <p:spPr bwMode="auto">
              <a:xfrm>
                <a:off x="3152" y="902"/>
                <a:ext cx="1251" cy="420"/>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600" b="1"/>
                  <a:t>6b</a:t>
                </a:r>
              </a:p>
            </p:txBody>
          </p:sp>
          <p:sp>
            <p:nvSpPr>
              <p:cNvPr id="7180" name="Text Box 47"/>
              <p:cNvSpPr txBox="1">
                <a:spLocks noChangeArrowheads="1"/>
              </p:cNvSpPr>
              <p:nvPr/>
            </p:nvSpPr>
            <p:spPr bwMode="auto">
              <a:xfrm>
                <a:off x="4350" y="902"/>
                <a:ext cx="1251" cy="420"/>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600" b="1"/>
                  <a:t>6c</a:t>
                </a:r>
              </a:p>
            </p:txBody>
          </p:sp>
          <p:sp>
            <p:nvSpPr>
              <p:cNvPr id="7181" name="Text Box 48"/>
              <p:cNvSpPr txBox="1">
                <a:spLocks noChangeArrowheads="1"/>
              </p:cNvSpPr>
              <p:nvPr/>
            </p:nvSpPr>
            <p:spPr bwMode="auto">
              <a:xfrm>
                <a:off x="1882" y="1685"/>
                <a:ext cx="3719" cy="397"/>
              </a:xfrm>
              <a:prstGeom prst="rect">
                <a:avLst/>
              </a:prstGeom>
              <a:solidFill>
                <a:srgbClr val="C64E68"/>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r>
                  <a:rPr lang="de-DE" altLang="de-DE" sz="2100" b="1"/>
                  <a:t>Schüler aus 6a,6b und 6c</a:t>
                </a:r>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p:txBody>
          </p:sp>
          <p:sp>
            <p:nvSpPr>
              <p:cNvPr id="7182" name="Text Box 49"/>
              <p:cNvSpPr txBox="1">
                <a:spLocks noChangeArrowheads="1"/>
              </p:cNvSpPr>
              <p:nvPr/>
            </p:nvSpPr>
            <p:spPr bwMode="auto">
              <a:xfrm>
                <a:off x="3518" y="2874"/>
                <a:ext cx="2069" cy="390"/>
              </a:xfrm>
              <a:prstGeom prst="rect">
                <a:avLst/>
              </a:prstGeom>
              <a:solidFill>
                <a:srgbClr val="00B050"/>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r>
                  <a:rPr lang="de-DE" altLang="de-DE" sz="2100" b="1"/>
                  <a:t>Schüler aus 6b und 6c</a:t>
                </a:r>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p:txBody>
          </p:sp>
          <p:sp>
            <p:nvSpPr>
              <p:cNvPr id="7183" name="Text Box 50"/>
              <p:cNvSpPr txBox="1">
                <a:spLocks noChangeArrowheads="1"/>
              </p:cNvSpPr>
              <p:nvPr/>
            </p:nvSpPr>
            <p:spPr bwMode="auto">
              <a:xfrm>
                <a:off x="1883" y="3501"/>
                <a:ext cx="3704" cy="368"/>
              </a:xfrm>
              <a:prstGeom prst="rect">
                <a:avLst/>
              </a:prstGeom>
              <a:solidFill>
                <a:srgbClr val="3876C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200" b="1"/>
              </a:p>
              <a:p>
                <a:pPr algn="ctr" eaLnBrk="1" hangingPunct="1">
                  <a:spcBef>
                    <a:spcPct val="0"/>
                  </a:spcBef>
                  <a:buFontTx/>
                  <a:buNone/>
                </a:pPr>
                <a:endParaRPr lang="de-DE" altLang="de-DE" sz="300" b="1"/>
              </a:p>
              <a:p>
                <a:pPr algn="ctr" eaLnBrk="1" hangingPunct="1">
                  <a:spcBef>
                    <a:spcPct val="0"/>
                  </a:spcBef>
                  <a:buFontTx/>
                  <a:buNone/>
                </a:pPr>
                <a:r>
                  <a:rPr lang="de-DE" altLang="de-DE" sz="2100" b="1"/>
                  <a:t>Schüler aus 6a, 6b und 6c</a:t>
                </a:r>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p:txBody>
          </p:sp>
          <p:sp>
            <p:nvSpPr>
              <p:cNvPr id="7184" name="Text Box 52"/>
              <p:cNvSpPr txBox="1">
                <a:spLocks noChangeArrowheads="1"/>
              </p:cNvSpPr>
              <p:nvPr/>
            </p:nvSpPr>
            <p:spPr bwMode="auto">
              <a:xfrm>
                <a:off x="1883" y="2248"/>
                <a:ext cx="2074" cy="409"/>
              </a:xfrm>
              <a:prstGeom prst="rect">
                <a:avLst/>
              </a:prstGeom>
              <a:solidFill>
                <a:srgbClr val="00B050"/>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r>
                  <a:rPr lang="de-DE" altLang="de-DE" sz="2100" b="1"/>
                  <a:t>Schüler aus 6a und 6b</a:t>
                </a:r>
              </a:p>
              <a:p>
                <a:pPr algn="ctr" eaLnBrk="1" hangingPunct="1">
                  <a:spcBef>
                    <a:spcPct val="0"/>
                  </a:spcBef>
                  <a:buFontTx/>
                  <a:buNone/>
                </a:pPr>
                <a:endParaRPr lang="de-DE" altLang="de-DE" sz="200" b="1"/>
              </a:p>
              <a:p>
                <a:pPr algn="ctr" eaLnBrk="1" hangingPunct="1">
                  <a:spcBef>
                    <a:spcPct val="0"/>
                  </a:spcBef>
                  <a:buFontTx/>
                  <a:buNone/>
                </a:pPr>
                <a:endParaRPr lang="de-DE" altLang="de-DE" sz="200" b="1"/>
              </a:p>
              <a:p>
                <a:pPr algn="ctr" eaLnBrk="1" hangingPunct="1">
                  <a:spcBef>
                    <a:spcPct val="0"/>
                  </a:spcBef>
                  <a:buFontTx/>
                  <a:buNone/>
                </a:pPr>
                <a:endParaRPr lang="de-DE" altLang="de-DE" sz="200" b="1"/>
              </a:p>
            </p:txBody>
          </p:sp>
          <p:sp>
            <p:nvSpPr>
              <p:cNvPr id="7185" name="Text Box 53"/>
              <p:cNvSpPr txBox="1">
                <a:spLocks noChangeArrowheads="1"/>
              </p:cNvSpPr>
              <p:nvPr/>
            </p:nvSpPr>
            <p:spPr bwMode="auto">
              <a:xfrm>
                <a:off x="521" y="2274"/>
                <a:ext cx="1300" cy="368"/>
              </a:xfrm>
              <a:prstGeom prst="rect">
                <a:avLst/>
              </a:prstGeom>
              <a:solidFill>
                <a:schemeClr val="bg2"/>
              </a:solidFill>
              <a:ln w="254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b="1"/>
                  <a:t>B-Kurs</a:t>
                </a:r>
              </a:p>
            </p:txBody>
          </p:sp>
        </p:grpSp>
      </p:grpSp>
    </p:spTree>
    <p:extLst>
      <p:ext uri="{BB962C8B-B14F-4D97-AF65-F5344CB8AC3E}">
        <p14:creationId xmlns:p14="http://schemas.microsoft.com/office/powerpoint/2010/main" val="181697549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6280</Words>
  <Application>Microsoft Office PowerPoint</Application>
  <PresentationFormat>Bildschirmpräsentation (4:3)</PresentationFormat>
  <Paragraphs>968</Paragraphs>
  <Slides>33</Slides>
  <Notes>33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40.1 Johannes-Kepler-Grundschule (stellv.Schulleitung)</cp:lastModifiedBy>
  <cp:revision>758</cp:revision>
  <cp:lastPrinted>2020-10-07T11:30:21Z</cp:lastPrinted>
  <dcterms:created xsi:type="dcterms:W3CDTF">2014-03-18T09:41:04Z</dcterms:created>
  <dcterms:modified xsi:type="dcterms:W3CDTF">2021-12-01T07:07:19Z</dcterms:modified>
</cp:coreProperties>
</file>